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8" r:id="rId1"/>
  </p:sldMasterIdLst>
  <p:notesMasterIdLst>
    <p:notesMasterId r:id="rId22"/>
  </p:notesMasterIdLst>
  <p:sldIdLst>
    <p:sldId id="256" r:id="rId2"/>
    <p:sldId id="315" r:id="rId3"/>
    <p:sldId id="330" r:id="rId4"/>
    <p:sldId id="332" r:id="rId5"/>
    <p:sldId id="338" r:id="rId6"/>
    <p:sldId id="337" r:id="rId7"/>
    <p:sldId id="320" r:id="rId8"/>
    <p:sldId id="334" r:id="rId9"/>
    <p:sldId id="335" r:id="rId10"/>
    <p:sldId id="336" r:id="rId11"/>
    <p:sldId id="321" r:id="rId12"/>
    <p:sldId id="339" r:id="rId13"/>
    <p:sldId id="324" r:id="rId14"/>
    <p:sldId id="325" r:id="rId15"/>
    <p:sldId id="322" r:id="rId16"/>
    <p:sldId id="326" r:id="rId17"/>
    <p:sldId id="323" r:id="rId18"/>
    <p:sldId id="327" r:id="rId19"/>
    <p:sldId id="333" r:id="rId20"/>
    <p:sldId id="258" r:id="rId21"/>
  </p:sldIdLst>
  <p:sldSz cx="12192000" cy="6858000"/>
  <p:notesSz cx="6858000" cy="9144000"/>
  <p:custDataLst>
    <p:tags r:id="rId2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2160" userDrawn="1">
          <p15:clr>
            <a:srgbClr val="A4A3A4"/>
          </p15:clr>
        </p15:guide>
        <p15:guide id="3"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wking Daylight" initials="HD" lastIdx="1" clrIdx="0">
    <p:extLst>
      <p:ext uri="{19B8F6BF-5375-455C-9EA6-DF929625EA0E}">
        <p15:presenceInfo xmlns:p15="http://schemas.microsoft.com/office/powerpoint/2012/main" userId="49f36585e1fee8b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40C0C"/>
    <a:srgbClr val="CC0000"/>
    <a:srgbClr val="A5A5A5"/>
    <a:srgbClr val="3F7141"/>
    <a:srgbClr val="385723"/>
    <a:srgbClr val="8EB548"/>
    <a:srgbClr val="BD6C37"/>
    <a:srgbClr val="977D40"/>
    <a:srgbClr val="A35F34"/>
    <a:srgbClr val="1C1E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509" autoAdjust="0"/>
    <p:restoredTop sz="81213" autoAdjust="0"/>
  </p:normalViewPr>
  <p:slideViewPr>
    <p:cSldViewPr snapToGrid="0" showGuides="1">
      <p:cViewPr>
        <p:scale>
          <a:sx n="86" d="100"/>
          <a:sy n="86" d="100"/>
        </p:scale>
        <p:origin x="813" y="42"/>
      </p:cViewPr>
      <p:guideLst>
        <p:guide orient="horz" pos="2160"/>
        <p:guide pos="3840"/>
      </p:guideLst>
    </p:cSldViewPr>
  </p:slideViewPr>
  <p:outlineViewPr>
    <p:cViewPr>
      <p:scale>
        <a:sx n="33" d="100"/>
        <a:sy n="33" d="100"/>
      </p:scale>
      <p:origin x="0" y="-96"/>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91" d="100"/>
          <a:sy n="91" d="100"/>
        </p:scale>
        <p:origin x="375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A6A6D8-A047-4A30-9DAD-B589E52CC8BD}" type="datetimeFigureOut">
              <a:rPr lang="zh-CN" altLang="en-US" smtClean="0"/>
              <a:t>2023/10/21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4C083B-3359-4272-80A3-FFF9ECA3CA0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Good afternoon everyone,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Today, I'd like to share with you my work “Online Data Drift Detection for Anomaly Detection Services based on Deep Learning towards Multivariate Time Series”.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a:t>
            </a:fld>
            <a:endParaRPr lang="zh-CN" altLang="en-US"/>
          </a:p>
        </p:txBody>
      </p:sp>
    </p:spTree>
    <p:extLst>
      <p:ext uri="{BB962C8B-B14F-4D97-AF65-F5344CB8AC3E}">
        <p14:creationId xmlns:p14="http://schemas.microsoft.com/office/powerpoint/2010/main" val="22629541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Finally, we can interpret the drift reasons by visual analysis of original values, statistical values, and drift detection metrics.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10</a:t>
            </a:fld>
            <a:endParaRPr lang="zh-CN" altLang="en-US"/>
          </a:p>
        </p:txBody>
      </p:sp>
    </p:spTree>
    <p:extLst>
      <p:ext uri="{BB962C8B-B14F-4D97-AF65-F5344CB8AC3E}">
        <p14:creationId xmlns:p14="http://schemas.microsoft.com/office/powerpoint/2010/main" val="4237736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In our experiments, we focused on three main questions.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11</a:t>
            </a:fld>
            <a:endParaRPr lang="zh-CN" altLang="en-US"/>
          </a:p>
        </p:txBody>
      </p:sp>
    </p:spTree>
    <p:extLst>
      <p:ext uri="{BB962C8B-B14F-4D97-AF65-F5344CB8AC3E}">
        <p14:creationId xmlns:p14="http://schemas.microsoft.com/office/powerpoint/2010/main" val="9656401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Firstly, we evaluated the effectiveness of drift detection. We tested our method on three public datasets. All of them are multivariate time series. </a:t>
            </a: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The results indicate that all three datasets have data drift. </a:t>
            </a:r>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12</a:t>
            </a:fld>
            <a:endParaRPr lang="zh-CN" altLang="en-US"/>
          </a:p>
        </p:txBody>
      </p:sp>
    </p:spTree>
    <p:extLst>
      <p:ext uri="{BB962C8B-B14F-4D97-AF65-F5344CB8AC3E}">
        <p14:creationId xmlns:p14="http://schemas.microsoft.com/office/powerpoint/2010/main" val="926143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We visualized the results and highlighting the drifts in green. </a:t>
            </a:r>
            <a:endPar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13</a:t>
            </a:fld>
            <a:endParaRPr lang="zh-CN" altLang="en-US"/>
          </a:p>
        </p:txBody>
      </p:sp>
    </p:spTree>
    <p:extLst>
      <p:ext uri="{BB962C8B-B14F-4D97-AF65-F5344CB8AC3E}">
        <p14:creationId xmlns:p14="http://schemas.microsoft.com/office/powerpoint/2010/main" val="21610548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Additionally, we used heatmaps to analyze which features caused the drifts. The deeper the color, the greater the impact.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14</a:t>
            </a:fld>
            <a:endParaRPr lang="zh-CN" altLang="en-US"/>
          </a:p>
        </p:txBody>
      </p:sp>
    </p:spTree>
    <p:extLst>
      <p:ext uri="{BB962C8B-B14F-4D97-AF65-F5344CB8AC3E}">
        <p14:creationId xmlns:p14="http://schemas.microsoft.com/office/powerpoint/2010/main" val="1067946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Secondly, whether monitoring is effective. We compared the performance of different anomaly detection methods on the three datasets.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15</a:t>
            </a:fld>
            <a:endParaRPr lang="zh-CN" altLang="en-US"/>
          </a:p>
        </p:txBody>
      </p:sp>
    </p:spTree>
    <p:extLst>
      <p:ext uri="{BB962C8B-B14F-4D97-AF65-F5344CB8AC3E}">
        <p14:creationId xmlns:p14="http://schemas.microsoft.com/office/powerpoint/2010/main" val="283528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As a result,</a:t>
            </a:r>
            <a:r>
              <a:rPr lang="zh-CN" altLang="en-US" sz="18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monitoring improved the F-one score with a maximum improvement of zero-point-eighteen. We selected the experiment with the best performance to analyze the interpretability of the model.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16</a:t>
            </a:fld>
            <a:endParaRPr lang="zh-CN" altLang="en-US"/>
          </a:p>
        </p:txBody>
      </p:sp>
    </p:spTree>
    <p:extLst>
      <p:ext uri="{BB962C8B-B14F-4D97-AF65-F5344CB8AC3E}">
        <p14:creationId xmlns:p14="http://schemas.microsoft.com/office/powerpoint/2010/main" val="3235323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So for the question 3, Through the heatmap, we can observe that feature twenty-two has the most significant impact in multiple drifts. </a:t>
            </a:r>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17</a:t>
            </a:fld>
            <a:endParaRPr lang="zh-CN" altLang="en-US"/>
          </a:p>
        </p:txBody>
      </p:sp>
    </p:spTree>
    <p:extLst>
      <p:ext uri="{BB962C8B-B14F-4D97-AF65-F5344CB8AC3E}">
        <p14:creationId xmlns:p14="http://schemas.microsoft.com/office/powerpoint/2010/main" val="41363105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Then, we visualize the mean and standard deviation of feature twenty-two. So we can get a conclusion that</a:t>
            </a:r>
            <a:r>
              <a:rPr lang="zh-CN" altLang="en-US" sz="1800" kern="100" dirty="0">
                <a:effectLst/>
                <a:latin typeface="Times New Roman" panose="02020603050405020304" pitchFamily="18" charset="0"/>
                <a:ea typeface="等线" panose="02010600030101010101" pitchFamily="2" charset="-122"/>
                <a:cs typeface="Times New Roman" panose="02020603050405020304" pitchFamily="18" charset="0"/>
              </a:rPr>
              <a:t> </a:t>
            </a: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proportion of anomaly detection predictions is related with the change of feature 22. It indicates that our method has interpretability.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18</a:t>
            </a:fld>
            <a:endParaRPr lang="zh-CN" altLang="en-US"/>
          </a:p>
        </p:txBody>
      </p:sp>
    </p:spTree>
    <p:extLst>
      <p:ext uri="{BB962C8B-B14F-4D97-AF65-F5344CB8AC3E}">
        <p14:creationId xmlns:p14="http://schemas.microsoft.com/office/powerpoint/2010/main" val="1508584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In conclusion, our research has made three main contributions: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We have developed a novel data-driven monitoring scheme for anomaly detection services in multivariate time series.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Our approach is one of the earliest attempts to apply deep learning drift detection algorithms to monitoring. It achieves high-performance analysis through unsupervised deep learning.</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We've successfully designed a method that accurately detects data drifts in services based on deep learning principles and provides reasonable interpretations.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19</a:t>
            </a:fld>
            <a:endParaRPr lang="zh-CN" altLang="en-US"/>
          </a:p>
        </p:txBody>
      </p:sp>
    </p:spTree>
    <p:extLst>
      <p:ext uri="{BB962C8B-B14F-4D97-AF65-F5344CB8AC3E}">
        <p14:creationId xmlns:p14="http://schemas.microsoft.com/office/powerpoint/2010/main" val="2313686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effectLst/>
                <a:latin typeface="Times New Roman" panose="02020603050405020304" pitchFamily="18" charset="0"/>
                <a:ea typeface="等线" panose="02010600030101010101" pitchFamily="2" charset="-122"/>
              </a:rPr>
              <a:t>In recent years, deep learning has made progress in anomaly detection for multivariate time series. They are widely used in finance, healthcare, and industrial monitoring. They can extract time dependency and hidden patterns from the data. On the left, the red regions are two types of anomalies: temporal and inter-metric. As we can see, temporal anomaly violates the time patterns, and inter-metric anomaly violates history relations. On the right, it is a comparison of different methods based on F one score and AUC. </a:t>
            </a:r>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2</a:t>
            </a:fld>
            <a:endParaRPr lang="zh-CN" altLang="en-US"/>
          </a:p>
        </p:txBody>
      </p:sp>
    </p:spTree>
    <p:extLst>
      <p:ext uri="{BB962C8B-B14F-4D97-AF65-F5344CB8AC3E}">
        <p14:creationId xmlns:p14="http://schemas.microsoft.com/office/powerpoint/2010/main" val="12920975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Thank you for your attention. I'm happy to answer any questions you may have.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20</a:t>
            </a:fld>
            <a:endParaRPr lang="zh-CN" altLang="en-US"/>
          </a:p>
        </p:txBody>
      </p:sp>
    </p:spTree>
    <p:extLst>
      <p:ext uri="{BB962C8B-B14F-4D97-AF65-F5344CB8AC3E}">
        <p14:creationId xmlns:p14="http://schemas.microsoft.com/office/powerpoint/2010/main" val="3474774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As shown here, the machine learning lifecycle includes “data preparation”, “feature engineering”, “model training”, “model evaluation”, “model deployment”. However, Is deploying models the last step? In the machine learning operations, we face the challenge that both the training data and the model may be outdate. It can lead to a performance degradation of inference. As a result, monitoring becomes crucial to achieve a closed-loop lifecycle.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3</a:t>
            </a:fld>
            <a:endParaRPr lang="zh-CN" altLang="en-US"/>
          </a:p>
        </p:txBody>
      </p:sp>
    </p:spTree>
    <p:extLst>
      <p:ext uri="{BB962C8B-B14F-4D97-AF65-F5344CB8AC3E}">
        <p14:creationId xmlns:p14="http://schemas.microsoft.com/office/powerpoint/2010/main" val="400859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So, what do we need to monitor? We focus on the machine learning service healthy. It can be divided into data healthy and model healthy. Here are some metrics to consider, including data drift, model accuracy and so on. But in reality, there are some limits.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4</a:t>
            </a:fld>
            <a:endParaRPr lang="zh-CN" altLang="en-US"/>
          </a:p>
        </p:txBody>
      </p:sp>
    </p:spTree>
    <p:extLst>
      <p:ext uri="{BB962C8B-B14F-4D97-AF65-F5344CB8AC3E}">
        <p14:creationId xmlns:p14="http://schemas.microsoft.com/office/powerpoint/2010/main" val="1156108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For example, we often use pre-trained machine learning APIs to accomplish tasks without training by ourselves. It seems be a black-box. We don’t know the model structure, model parameters, and source code.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5</a:t>
            </a:fld>
            <a:endParaRPr lang="zh-CN" altLang="en-US"/>
          </a:p>
        </p:txBody>
      </p:sp>
    </p:spTree>
    <p:extLst>
      <p:ext uri="{BB962C8B-B14F-4D97-AF65-F5344CB8AC3E}">
        <p14:creationId xmlns:p14="http://schemas.microsoft.com/office/powerpoint/2010/main" val="80059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Therefore, we propose the following challenges for monitoring services: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For the first challenge, While latency and overhead are commonly used to evaluate system quality, there is a lack of standards for evaluating the quality of model services.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Secondly, it is difficult to get ground truth when the service is online. We need to apply unsupervised methods.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Thirdly, Traditional drift detection methods rely on history data, so it's crucial to update the detection method in time.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Lastly, We need design methods to provide interpretations.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6</a:t>
            </a:fld>
            <a:endParaRPr lang="zh-CN" altLang="en-US"/>
          </a:p>
        </p:txBody>
      </p:sp>
    </p:spTree>
    <p:extLst>
      <p:ext uri="{BB962C8B-B14F-4D97-AF65-F5344CB8AC3E}">
        <p14:creationId xmlns:p14="http://schemas.microsoft.com/office/powerpoint/2010/main" val="3885727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To address these challenges, we have designed an End-to-end Monitoring Approach. It consists of three parts.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964C083B-3359-4272-80A3-FFF9ECA3CA08}" type="slidenum">
              <a:rPr lang="zh-CN" altLang="en-US" smtClean="0"/>
              <a:t>7</a:t>
            </a:fld>
            <a:endParaRPr lang="zh-CN" altLang="en-US"/>
          </a:p>
        </p:txBody>
      </p:sp>
    </p:spTree>
    <p:extLst>
      <p:ext uri="{BB962C8B-B14F-4D97-AF65-F5344CB8AC3E}">
        <p14:creationId xmlns:p14="http://schemas.microsoft.com/office/powerpoint/2010/main" val="63352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First, we collect data and get statistical analysis. We modify the source code of the model server so that it can collect the input and output data without invasion. The collected data is windowed online and Statistically analyzed offline.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8</a:t>
            </a:fld>
            <a:endParaRPr lang="zh-CN" altLang="en-US"/>
          </a:p>
        </p:txBody>
      </p:sp>
    </p:spTree>
    <p:extLst>
      <p:ext uri="{BB962C8B-B14F-4D97-AF65-F5344CB8AC3E}">
        <p14:creationId xmlns:p14="http://schemas.microsoft.com/office/powerpoint/2010/main" val="41657374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Second, we achieve real-time drift detection. For the input data, we use the deep learning to fit history data and share it with the current data to get differences over time. For the output data, we compute the ratio of anomaly detection model predictions. By combining these changes, we can determine if data drift has occurred and then update the system.</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964C083B-3359-4272-80A3-FFF9ECA3CA08}" type="slidenum">
              <a:rPr lang="zh-CN" altLang="en-US" smtClean="0"/>
              <a:t>9</a:t>
            </a:fld>
            <a:endParaRPr lang="zh-CN" altLang="en-US"/>
          </a:p>
        </p:txBody>
      </p:sp>
    </p:spTree>
    <p:extLst>
      <p:ext uri="{BB962C8B-B14F-4D97-AF65-F5344CB8AC3E}">
        <p14:creationId xmlns:p14="http://schemas.microsoft.com/office/powerpoint/2010/main" val="26237233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41BEF11-498D-4A91-84B7-F167B3EA1DC9}"/>
              </a:ext>
            </a:extLst>
          </p:cNvPr>
          <p:cNvSpPr>
            <a:spLocks noGrp="1"/>
          </p:cNvSpPr>
          <p:nvPr>
            <p:ph type="dt" sz="half" idx="10"/>
          </p:nvPr>
        </p:nvSpPr>
        <p:spPr>
          <a:xfrm>
            <a:off x="838200" y="6356350"/>
            <a:ext cx="2743200" cy="365125"/>
          </a:xfrm>
        </p:spPr>
        <p:txBody>
          <a:bodyPr/>
          <a:lstStyle/>
          <a:p>
            <a:fld id="{C764DE79-268F-4C1A-8933-263129D2AF90}" type="datetimeFigureOut">
              <a:rPr lang="en-US" dirty="0"/>
              <a:t>10/21/2023</a:t>
            </a:fld>
            <a:endParaRPr lang="en-US" dirty="0"/>
          </a:p>
        </p:txBody>
      </p:sp>
      <p:sp>
        <p:nvSpPr>
          <p:cNvPr id="8" name="Footer Placeholder 4">
            <a:extLst>
              <a:ext uri="{FF2B5EF4-FFF2-40B4-BE49-F238E27FC236}">
                <a16:creationId xmlns:a16="http://schemas.microsoft.com/office/drawing/2014/main" id="{75CC17F6-F7D0-4E26-B27D-8148BBB118C4}"/>
              </a:ext>
            </a:extLst>
          </p:cNvPr>
          <p:cNvSpPr>
            <a:spLocks noGrp="1"/>
          </p:cNvSpPr>
          <p:nvPr>
            <p:ph type="ftr" sz="quarter" idx="11"/>
          </p:nvPr>
        </p:nvSpPr>
        <p:spPr>
          <a:xfrm>
            <a:off x="4038600" y="6356350"/>
            <a:ext cx="4114800" cy="365125"/>
          </a:xfrm>
        </p:spPr>
        <p:txBody>
          <a:bodyPr/>
          <a:lstStyle/>
          <a:p>
            <a:endParaRPr lang="en-US" dirty="0"/>
          </a:p>
        </p:txBody>
      </p:sp>
      <p:sp>
        <p:nvSpPr>
          <p:cNvPr id="9" name="Slide Number Placeholder 5">
            <a:extLst>
              <a:ext uri="{FF2B5EF4-FFF2-40B4-BE49-F238E27FC236}">
                <a16:creationId xmlns:a16="http://schemas.microsoft.com/office/drawing/2014/main" id="{A09269AF-3E19-4546-AFB8-9D876232E2BA}"/>
              </a:ext>
            </a:extLst>
          </p:cNvPr>
          <p:cNvSpPr>
            <a:spLocks noGrp="1"/>
          </p:cNvSpPr>
          <p:nvPr>
            <p:ph type="sldNum" sz="quarter" idx="12"/>
          </p:nvPr>
        </p:nvSpPr>
        <p:spPr>
          <a:xfrm>
            <a:off x="8996355" y="6356349"/>
            <a:ext cx="2743200" cy="365125"/>
          </a:xfrm>
        </p:spPr>
        <p:txBody>
          <a:bodyPr/>
          <a:lstStyle>
            <a:lvl1pPr>
              <a:defRPr>
                <a:latin typeface="Times New Roman" panose="02020603050405020304" pitchFamily="18" charset="0"/>
                <a:cs typeface="Times New Roman" panose="02020603050405020304" pitchFamily="18" charset="0"/>
              </a:defRPr>
            </a:lvl1pPr>
          </a:lstStyle>
          <a:p>
            <a:fld id="{48F63A3B-78C7-47BE-AE5E-E10140E04643}" type="slidenum">
              <a:rPr lang="en-US" smtClean="0"/>
              <a:pPr/>
              <a:t>‹#›</a:t>
            </a:fld>
            <a:endParaRPr lang="en-US" dirty="0"/>
          </a:p>
        </p:txBody>
      </p:sp>
      <p:sp>
        <p:nvSpPr>
          <p:cNvPr id="10" name="矩形 9">
            <a:extLst>
              <a:ext uri="{FF2B5EF4-FFF2-40B4-BE49-F238E27FC236}">
                <a16:creationId xmlns:a16="http://schemas.microsoft.com/office/drawing/2014/main" id="{76340F6E-E96C-43D8-B71C-255ACBA84234}"/>
              </a:ext>
            </a:extLst>
          </p:cNvPr>
          <p:cNvSpPr/>
          <p:nvPr userDrawn="1"/>
        </p:nvSpPr>
        <p:spPr>
          <a:xfrm flipV="1">
            <a:off x="0" y="801806"/>
            <a:ext cx="12192000" cy="78089"/>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sz="1800" dirty="0"/>
          </a:p>
        </p:txBody>
      </p:sp>
      <p:pic>
        <p:nvPicPr>
          <p:cNvPr id="11" name="图片 10">
            <a:extLst>
              <a:ext uri="{FF2B5EF4-FFF2-40B4-BE49-F238E27FC236}">
                <a16:creationId xmlns:a16="http://schemas.microsoft.com/office/drawing/2014/main" id="{296ED0AC-0B26-4ABE-9B47-353C040B505D}"/>
              </a:ext>
            </a:extLst>
          </p:cNvPr>
          <p:cNvPicPr>
            <a:picLocks noChangeAspect="1"/>
          </p:cNvPicPr>
          <p:nvPr userDrawn="1"/>
        </p:nvPicPr>
        <p:blipFill>
          <a:blip r:embed="rId2"/>
          <a:stretch>
            <a:fillRect/>
          </a:stretch>
        </p:blipFill>
        <p:spPr>
          <a:xfrm>
            <a:off x="10367955" y="357661"/>
            <a:ext cx="985845" cy="985845"/>
          </a:xfrm>
          <a:prstGeom prst="rect">
            <a:avLst/>
          </a:prstGeom>
        </p:spPr>
      </p:pic>
      <p:pic>
        <p:nvPicPr>
          <p:cNvPr id="12" name="Picture 1">
            <a:extLst>
              <a:ext uri="{FF2B5EF4-FFF2-40B4-BE49-F238E27FC236}">
                <a16:creationId xmlns:a16="http://schemas.microsoft.com/office/drawing/2014/main" id="{D1134414-7A61-4995-89A3-20C51CE8EFB3}"/>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52148"/>
          <a:stretch/>
        </p:blipFill>
        <p:spPr bwMode="auto">
          <a:xfrm>
            <a:off x="357204" y="122711"/>
            <a:ext cx="2033571"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内容占位符 7">
            <a:extLst>
              <a:ext uri="{FF2B5EF4-FFF2-40B4-BE49-F238E27FC236}">
                <a16:creationId xmlns:a16="http://schemas.microsoft.com/office/drawing/2014/main" id="{9DA9EB10-3DF3-4488-9F44-5F9512F5BC23}"/>
              </a:ext>
            </a:extLst>
          </p:cNvPr>
          <p:cNvSpPr>
            <a:spLocks noGrp="1"/>
          </p:cNvSpPr>
          <p:nvPr>
            <p:ph sz="quarter" idx="13" hasCustomPrompt="1"/>
          </p:nvPr>
        </p:nvSpPr>
        <p:spPr>
          <a:xfrm>
            <a:off x="0" y="2214562"/>
            <a:ext cx="12192000" cy="2428875"/>
          </a:xfrm>
        </p:spPr>
        <p:txBody>
          <a:bodyPr/>
          <a:lstStyle>
            <a:lvl1pPr marL="0" indent="0">
              <a:buNone/>
              <a:defRPr/>
            </a:lvl1pPr>
          </a:lstStyle>
          <a:p>
            <a:pPr algn="ctr">
              <a:lnSpc>
                <a:spcPct val="140000"/>
              </a:lnSpc>
            </a:pPr>
            <a:r>
              <a:rPr lang="en-US" altLang="zh-CN" sz="28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Amazon </a:t>
            </a:r>
            <a:r>
              <a:rPr lang="en-US" altLang="zh-CN" sz="2800" b="1" dirty="0" err="1">
                <a:solidFill>
                  <a:schemeClr val="tx1"/>
                </a:solidFill>
                <a:latin typeface="Times New Roman" panose="02020603050405020304" pitchFamily="18" charset="0"/>
                <a:ea typeface="宋体" panose="02010600030101010101" pitchFamily="2" charset="-122"/>
                <a:cs typeface="Times New Roman" panose="02020603050405020304" pitchFamily="18" charset="0"/>
              </a:rPr>
              <a:t>SageMaker</a:t>
            </a:r>
            <a:r>
              <a:rPr lang="en-US" altLang="zh-CN" sz="28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Model Monitor: A System for Real-Time Insights into Deployed Machine Learning Models</a:t>
            </a:r>
          </a:p>
          <a:p>
            <a:pPr algn="ctr">
              <a:lnSpc>
                <a:spcPct val="140000"/>
              </a:lnSpc>
            </a:pPr>
            <a:endParaRPr lang="en-US" altLang="zh-CN" sz="24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a:p>
            <a:pPr algn="ctr">
              <a:lnSpc>
                <a:spcPct val="140000"/>
              </a:lnSpc>
            </a:pPr>
            <a:r>
              <a:rPr lang="en-US" altLang="zh-CN" sz="24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2022 SIGKDD</a:t>
            </a:r>
          </a:p>
        </p:txBody>
      </p:sp>
    </p:spTree>
    <p:extLst>
      <p:ext uri="{BB962C8B-B14F-4D97-AF65-F5344CB8AC3E}">
        <p14:creationId xmlns:p14="http://schemas.microsoft.com/office/powerpoint/2010/main" val="355942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10/21/2023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71802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49585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10/21/2023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6023302"/>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正文">
    <p:bg>
      <p:bgPr>
        <a:solidFill>
          <a:schemeClr val="bg1"/>
        </a:solidFill>
        <a:effectLst/>
      </p:bgPr>
    </p:bg>
    <p:spTree>
      <p:nvGrpSpPr>
        <p:cNvPr id="1" name=""/>
        <p:cNvGrpSpPr/>
        <p:nvPr/>
      </p:nvGrpSpPr>
      <p:grpSpPr>
        <a:xfrm>
          <a:off x="0" y="0"/>
          <a:ext cx="0" cy="0"/>
          <a:chOff x="0" y="0"/>
          <a:chExt cx="0" cy="0"/>
        </a:xfrm>
      </p:grpSpPr>
      <p:sp>
        <p:nvSpPr>
          <p:cNvPr id="8" name="文本占位符 2"/>
          <p:cNvSpPr>
            <a:spLocks noGrp="1"/>
          </p:cNvSpPr>
          <p:nvPr>
            <p:ph idx="1"/>
          </p:nvPr>
        </p:nvSpPr>
        <p:spPr>
          <a:xfrm>
            <a:off x="838200" y="1224076"/>
            <a:ext cx="10515600" cy="5110521"/>
          </a:xfrm>
          <a:prstGeom prst="rect">
            <a:avLst/>
          </a:prstGeom>
        </p:spPr>
        <p:txBody>
          <a:bodyPr vert="horz" lIns="91440" tIns="45720" rIns="91440" bIns="45720" rtlCol="0">
            <a:normAutofit/>
          </a:bodyPr>
          <a:lstStyle>
            <a:lvl1pPr>
              <a:defRPr>
                <a:latin typeface="微软雅黑" panose="020B0503020204020204" pitchFamily="34" charset="-122"/>
                <a:ea typeface="微软雅黑" panose="020B0503020204020204" pitchFamily="34" charset="-122"/>
              </a:defRPr>
            </a:lvl1pPr>
            <a:lvl2pPr>
              <a:defRPr>
                <a:latin typeface="微软雅黑" panose="020B0503020204020204" pitchFamily="34" charset="-122"/>
                <a:ea typeface="微软雅黑" panose="020B0503020204020204" pitchFamily="34" charset="-122"/>
              </a:defRPr>
            </a:lvl2pPr>
            <a:lvl3pPr>
              <a:defRPr>
                <a:latin typeface="微软雅黑" panose="020B0503020204020204" pitchFamily="34" charset="-122"/>
                <a:ea typeface="微软雅黑" panose="020B0503020204020204" pitchFamily="34" charset="-122"/>
              </a:defRPr>
            </a:lvl3pPr>
            <a:lvl4pPr>
              <a:defRPr>
                <a:latin typeface="微软雅黑" panose="020B0503020204020204" pitchFamily="34" charset="-122"/>
                <a:ea typeface="微软雅黑" panose="020B0503020204020204" pitchFamily="34" charset="-122"/>
              </a:defRPr>
            </a:lvl4pPr>
            <a:lvl5pPr>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3" name="标题占位符 1"/>
          <p:cNvSpPr>
            <a:spLocks noGrp="1"/>
          </p:cNvSpPr>
          <p:nvPr>
            <p:ph type="title"/>
          </p:nvPr>
        </p:nvSpPr>
        <p:spPr>
          <a:xfrm>
            <a:off x="272128" y="250850"/>
            <a:ext cx="10515600" cy="854073"/>
          </a:xfrm>
          <a:prstGeom prst="rect">
            <a:avLst/>
          </a:prstGeom>
        </p:spPr>
        <p:txBody>
          <a:bodyPr vert="horz" lIns="91440" tIns="45720" rIns="91440" bIns="45720" rtlCol="0" anchor="ctr">
            <a:normAutofit/>
          </a:bodyPr>
          <a:lstStyle>
            <a:lvl1pPr>
              <a:defRPr b="1">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AD6D5D30-D2A2-49CE-BE8C-C1FD083D1765}" type="datetime1">
              <a:rPr lang="zh-CN" altLang="en-US" sz="1400" b="1" smtClean="0">
                <a:solidFill>
                  <a:prstClr val="black"/>
                </a:solidFill>
              </a:rPr>
              <a:pPr defTabSz="914377" eaLnBrk="0" fontAlgn="base" hangingPunct="0">
                <a:spcBef>
                  <a:spcPct val="0"/>
                </a:spcBef>
                <a:spcAft>
                  <a:spcPct val="0"/>
                </a:spcAft>
              </a:pPr>
              <a:t>2023/10/21</a:t>
            </a:fld>
            <a:endParaRPr lang="zh-CN" altLang="en-US" sz="1400" b="1">
              <a:solidFill>
                <a:prstClr val="black"/>
              </a:solidFill>
            </a:endParaRPr>
          </a:p>
        </p:txBody>
      </p:sp>
      <p:sp>
        <p:nvSpPr>
          <p:cNvPr id="5" name="Footer Placeholder 4"/>
          <p:cNvSpPr>
            <a:spLocks noGrp="1"/>
          </p:cNvSpPr>
          <p:nvPr>
            <p:ph type="ftr" sz="quarter" idx="11"/>
          </p:nvPr>
        </p:nvSpPr>
        <p:spPr>
          <a:xfrm>
            <a:off x="4038601" y="6356371"/>
            <a:ext cx="4114800" cy="365125"/>
          </a:xfrm>
          <a:prstGeom prst="rect">
            <a:avLst/>
          </a:prstGeom>
        </p:spPr>
        <p:txBody>
          <a:bodyPr lIns="121917" tIns="60958" rIns="121917" bIns="60958"/>
          <a:lstStyle/>
          <a:p>
            <a:pPr defTabSz="914377" eaLnBrk="0" fontAlgn="base" hangingPunct="0">
              <a:spcBef>
                <a:spcPct val="0"/>
              </a:spcBef>
              <a:spcAft>
                <a:spcPct val="0"/>
              </a:spcAft>
            </a:pPr>
            <a:endParaRPr lang="zh-CN" altLang="en-US" sz="1400" b="1">
              <a:solidFill>
                <a:prstClr val="black"/>
              </a:solidFill>
            </a:endParaRPr>
          </a:p>
        </p:txBody>
      </p:sp>
      <p:sp>
        <p:nvSpPr>
          <p:cNvPr id="6" name="Slide Number Placeholder 5"/>
          <p:cNvSpPr>
            <a:spLocks noGrp="1"/>
          </p:cNvSpPr>
          <p:nvPr>
            <p:ph type="sldNum" sz="quarter" idx="12"/>
          </p:nvPr>
        </p:nvSpPr>
        <p:spPr>
          <a:xfrm>
            <a:off x="86106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E1BEBC7A-FD02-486B-81B5-A845787C689C}" type="slidenum">
              <a:rPr lang="zh-CN" altLang="en-US" sz="1400" b="1" smtClean="0">
                <a:solidFill>
                  <a:prstClr val="black"/>
                </a:solidFill>
              </a:rPr>
              <a:pPr defTabSz="914377" eaLnBrk="0" fontAlgn="base" hangingPunct="0">
                <a:spcBef>
                  <a:spcPct val="0"/>
                </a:spcBef>
                <a:spcAft>
                  <a:spcPct val="0"/>
                </a:spcAft>
              </a:pPr>
              <a:t>‹#›</a:t>
            </a:fld>
            <a:endParaRPr lang="zh-CN" altLang="en-US" sz="1400" b="1">
              <a:solidFill>
                <a:prstClr val="black"/>
              </a:solidFill>
            </a:endParaRPr>
          </a:p>
        </p:txBody>
      </p:sp>
    </p:spTree>
  </p:cSld>
  <p:clrMapOvr>
    <a:masterClrMapping/>
  </p:clrMapOvr>
  <p:transition spd="slow">
    <p:pull/>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AD6D5D30-D2A2-49CE-BE8C-C1FD083D1765}" type="datetime1">
              <a:rPr lang="zh-CN" altLang="en-US" sz="1400" b="1" smtClean="0">
                <a:solidFill>
                  <a:prstClr val="black"/>
                </a:solidFill>
              </a:rPr>
              <a:pPr defTabSz="914377" eaLnBrk="0" fontAlgn="base" hangingPunct="0">
                <a:spcBef>
                  <a:spcPct val="0"/>
                </a:spcBef>
                <a:spcAft>
                  <a:spcPct val="0"/>
                </a:spcAft>
              </a:pPr>
              <a:t>2023/10/21</a:t>
            </a:fld>
            <a:endParaRPr lang="zh-CN" altLang="en-US" sz="1400" b="1">
              <a:solidFill>
                <a:prstClr val="black"/>
              </a:solidFill>
            </a:endParaRPr>
          </a:p>
        </p:txBody>
      </p:sp>
      <p:sp>
        <p:nvSpPr>
          <p:cNvPr id="5" name="Footer Placeholder 4"/>
          <p:cNvSpPr>
            <a:spLocks noGrp="1"/>
          </p:cNvSpPr>
          <p:nvPr>
            <p:ph type="ftr" sz="quarter" idx="11"/>
          </p:nvPr>
        </p:nvSpPr>
        <p:spPr>
          <a:xfrm>
            <a:off x="4038601" y="6356371"/>
            <a:ext cx="4114800" cy="365125"/>
          </a:xfrm>
          <a:prstGeom prst="rect">
            <a:avLst/>
          </a:prstGeom>
        </p:spPr>
        <p:txBody>
          <a:bodyPr lIns="121917" tIns="60958" rIns="121917" bIns="60958"/>
          <a:lstStyle/>
          <a:p>
            <a:pPr defTabSz="914377" eaLnBrk="0" fontAlgn="base" hangingPunct="0">
              <a:spcBef>
                <a:spcPct val="0"/>
              </a:spcBef>
              <a:spcAft>
                <a:spcPct val="0"/>
              </a:spcAft>
            </a:pPr>
            <a:endParaRPr lang="zh-CN" altLang="en-US" sz="1400" b="1">
              <a:solidFill>
                <a:prstClr val="black"/>
              </a:solidFill>
            </a:endParaRPr>
          </a:p>
        </p:txBody>
      </p:sp>
      <p:sp>
        <p:nvSpPr>
          <p:cNvPr id="6" name="Slide Number Placeholder 5"/>
          <p:cNvSpPr>
            <a:spLocks noGrp="1"/>
          </p:cNvSpPr>
          <p:nvPr>
            <p:ph type="sldNum" sz="quarter" idx="12"/>
          </p:nvPr>
        </p:nvSpPr>
        <p:spPr>
          <a:xfrm>
            <a:off x="86106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E1BEBC7A-FD02-486B-81B5-A845787C689C}" type="slidenum">
              <a:rPr lang="zh-CN" altLang="en-US" sz="1400" b="1" smtClean="0">
                <a:solidFill>
                  <a:prstClr val="black"/>
                </a:solidFill>
              </a:rPr>
              <a:pPr defTabSz="914377" eaLnBrk="0" fontAlgn="base" hangingPunct="0">
                <a:spcBef>
                  <a:spcPct val="0"/>
                </a:spcBef>
                <a:spcAft>
                  <a:spcPct val="0"/>
                </a:spcAft>
              </a:pPr>
              <a:t>‹#›</a:t>
            </a:fld>
            <a:endParaRPr lang="zh-CN" altLang="en-US" sz="1400" b="1">
              <a:solidFill>
                <a:prstClr val="black"/>
              </a:solidFill>
            </a:endParaRPr>
          </a:p>
        </p:txBody>
      </p:sp>
    </p:spTree>
  </p:cSld>
  <p:clrMapOvr>
    <a:masterClrMapping/>
  </p:clrMapOvr>
  <p:transition spd="slow">
    <p:pull/>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AD6D5D30-D2A2-49CE-BE8C-C1FD083D1765}" type="datetime1">
              <a:rPr lang="zh-CN" altLang="en-US" sz="1400" b="1" smtClean="0">
                <a:solidFill>
                  <a:prstClr val="black"/>
                </a:solidFill>
              </a:rPr>
              <a:pPr defTabSz="914377" eaLnBrk="0" fontAlgn="base" hangingPunct="0">
                <a:spcBef>
                  <a:spcPct val="0"/>
                </a:spcBef>
                <a:spcAft>
                  <a:spcPct val="0"/>
                </a:spcAft>
              </a:pPr>
              <a:t>2023/10/21</a:t>
            </a:fld>
            <a:endParaRPr lang="zh-CN" altLang="en-US" sz="1400" b="1">
              <a:solidFill>
                <a:prstClr val="black"/>
              </a:solidFill>
            </a:endParaRPr>
          </a:p>
        </p:txBody>
      </p:sp>
      <p:sp>
        <p:nvSpPr>
          <p:cNvPr id="5" name="Footer Placeholder 4"/>
          <p:cNvSpPr>
            <a:spLocks noGrp="1"/>
          </p:cNvSpPr>
          <p:nvPr>
            <p:ph type="ftr" sz="quarter" idx="11"/>
          </p:nvPr>
        </p:nvSpPr>
        <p:spPr>
          <a:xfrm>
            <a:off x="4038601" y="6356371"/>
            <a:ext cx="4114800" cy="365125"/>
          </a:xfrm>
          <a:prstGeom prst="rect">
            <a:avLst/>
          </a:prstGeom>
        </p:spPr>
        <p:txBody>
          <a:bodyPr lIns="121917" tIns="60958" rIns="121917" bIns="60958"/>
          <a:lstStyle/>
          <a:p>
            <a:pPr defTabSz="914377" eaLnBrk="0" fontAlgn="base" hangingPunct="0">
              <a:spcBef>
                <a:spcPct val="0"/>
              </a:spcBef>
              <a:spcAft>
                <a:spcPct val="0"/>
              </a:spcAft>
            </a:pPr>
            <a:endParaRPr lang="zh-CN" altLang="en-US" sz="1400" b="1">
              <a:solidFill>
                <a:prstClr val="black"/>
              </a:solidFill>
            </a:endParaRPr>
          </a:p>
        </p:txBody>
      </p:sp>
      <p:sp>
        <p:nvSpPr>
          <p:cNvPr id="6" name="Slide Number Placeholder 5"/>
          <p:cNvSpPr>
            <a:spLocks noGrp="1"/>
          </p:cNvSpPr>
          <p:nvPr>
            <p:ph type="sldNum" sz="quarter" idx="12"/>
          </p:nvPr>
        </p:nvSpPr>
        <p:spPr>
          <a:xfrm>
            <a:off x="86106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E1BEBC7A-FD02-486B-81B5-A845787C689C}" type="slidenum">
              <a:rPr lang="zh-CN" altLang="en-US" sz="1400" b="1" smtClean="0">
                <a:solidFill>
                  <a:prstClr val="black"/>
                </a:solidFill>
              </a:rPr>
              <a:pPr defTabSz="914377" eaLnBrk="0" fontAlgn="base" hangingPunct="0">
                <a:spcBef>
                  <a:spcPct val="0"/>
                </a:spcBef>
                <a:spcAft>
                  <a:spcPct val="0"/>
                </a:spcAft>
              </a:pPr>
              <a:t>‹#›</a:t>
            </a:fld>
            <a:endParaRPr lang="zh-CN" altLang="en-US" sz="1400" b="1">
              <a:solidFill>
                <a:prstClr val="black"/>
              </a:solidFill>
            </a:endParaRPr>
          </a:p>
        </p:txBody>
      </p:sp>
    </p:spTree>
  </p:cSld>
  <p:clrMapOvr>
    <a:masterClrMapping/>
  </p:clrMapOvr>
  <p:transition spd="slow">
    <p:pull/>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AD6D5D30-D2A2-49CE-BE8C-C1FD083D1765}" type="datetime1">
              <a:rPr lang="zh-CN" altLang="en-US" sz="1400" b="1" smtClean="0">
                <a:solidFill>
                  <a:prstClr val="black"/>
                </a:solidFill>
              </a:rPr>
              <a:pPr defTabSz="914377" eaLnBrk="0" fontAlgn="base" hangingPunct="0">
                <a:spcBef>
                  <a:spcPct val="0"/>
                </a:spcBef>
                <a:spcAft>
                  <a:spcPct val="0"/>
                </a:spcAft>
              </a:pPr>
              <a:t>2023/10/21</a:t>
            </a:fld>
            <a:endParaRPr lang="zh-CN" altLang="en-US" sz="1400" b="1">
              <a:solidFill>
                <a:prstClr val="black"/>
              </a:solidFill>
            </a:endParaRPr>
          </a:p>
        </p:txBody>
      </p:sp>
      <p:sp>
        <p:nvSpPr>
          <p:cNvPr id="5" name="Footer Placeholder 4"/>
          <p:cNvSpPr>
            <a:spLocks noGrp="1"/>
          </p:cNvSpPr>
          <p:nvPr>
            <p:ph type="ftr" sz="quarter" idx="11"/>
          </p:nvPr>
        </p:nvSpPr>
        <p:spPr>
          <a:xfrm>
            <a:off x="4038601" y="6356371"/>
            <a:ext cx="4114800" cy="365125"/>
          </a:xfrm>
          <a:prstGeom prst="rect">
            <a:avLst/>
          </a:prstGeom>
        </p:spPr>
        <p:txBody>
          <a:bodyPr lIns="121917" tIns="60958" rIns="121917" bIns="60958"/>
          <a:lstStyle/>
          <a:p>
            <a:pPr defTabSz="914377" eaLnBrk="0" fontAlgn="base" hangingPunct="0">
              <a:spcBef>
                <a:spcPct val="0"/>
              </a:spcBef>
              <a:spcAft>
                <a:spcPct val="0"/>
              </a:spcAft>
            </a:pPr>
            <a:endParaRPr lang="zh-CN" altLang="en-US" sz="1400" b="1">
              <a:solidFill>
                <a:prstClr val="black"/>
              </a:solidFill>
            </a:endParaRPr>
          </a:p>
        </p:txBody>
      </p:sp>
      <p:sp>
        <p:nvSpPr>
          <p:cNvPr id="6" name="Slide Number Placeholder 5"/>
          <p:cNvSpPr>
            <a:spLocks noGrp="1"/>
          </p:cNvSpPr>
          <p:nvPr>
            <p:ph type="sldNum" sz="quarter" idx="12"/>
          </p:nvPr>
        </p:nvSpPr>
        <p:spPr>
          <a:xfrm>
            <a:off x="8610601" y="6356371"/>
            <a:ext cx="2743200" cy="365125"/>
          </a:xfrm>
          <a:prstGeom prst="rect">
            <a:avLst/>
          </a:prstGeom>
        </p:spPr>
        <p:txBody>
          <a:bodyPr lIns="121917" tIns="60958" rIns="121917" bIns="60958"/>
          <a:lstStyle/>
          <a:p>
            <a:pPr defTabSz="914377" eaLnBrk="0" fontAlgn="base" hangingPunct="0">
              <a:spcBef>
                <a:spcPct val="0"/>
              </a:spcBef>
              <a:spcAft>
                <a:spcPct val="0"/>
              </a:spcAft>
            </a:pPr>
            <a:fld id="{E1BEBC7A-FD02-486B-81B5-A845787C689C}" type="slidenum">
              <a:rPr lang="zh-CN" altLang="en-US" sz="1400" b="1" smtClean="0">
                <a:solidFill>
                  <a:prstClr val="black"/>
                </a:solidFill>
              </a:rPr>
              <a:pPr defTabSz="914377" eaLnBrk="0" fontAlgn="base" hangingPunct="0">
                <a:spcBef>
                  <a:spcPct val="0"/>
                </a:spcBef>
                <a:spcAft>
                  <a:spcPct val="0"/>
                </a:spcAft>
              </a:pPr>
              <a:t>‹#›</a:t>
            </a:fld>
            <a:endParaRPr lang="zh-CN" altLang="en-US" sz="1400" b="1">
              <a:solidFill>
                <a:prstClr val="black"/>
              </a:solidFill>
            </a:endParaRPr>
          </a:p>
        </p:txBody>
      </p:sp>
    </p:spTree>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C764DE79-268F-4C1A-8933-263129D2AF90}" type="datetimeFigureOut">
              <a:rPr lang="en-US" smtClean="0"/>
              <a:pPr/>
              <a:t>10/21/2023</a:t>
            </a:fld>
            <a:endParaRPr lang="en-US" dirty="0"/>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endParaRPr lang="en-US" dirty="0"/>
          </a:p>
        </p:txBody>
      </p:sp>
      <p:sp>
        <p:nvSpPr>
          <p:cNvPr id="6" name="Slide Number Placeholder 5"/>
          <p:cNvSpPr>
            <a:spLocks noGrp="1"/>
          </p:cNvSpPr>
          <p:nvPr>
            <p:ph type="sldNum" sz="quarter" idx="12"/>
          </p:nvPr>
        </p:nvSpPr>
        <p:spPr>
          <a:xfrm>
            <a:off x="8996355" y="6356349"/>
            <a:ext cx="2743200" cy="365125"/>
          </a:xfrm>
        </p:spPr>
        <p:txBody>
          <a:bodyPr/>
          <a:lstStyle>
            <a:lvl1pPr>
              <a:defRPr>
                <a:latin typeface="Times New Roman" panose="02020603050405020304" pitchFamily="18" charset="0"/>
                <a:cs typeface="Times New Roman" panose="02020603050405020304" pitchFamily="18" charset="0"/>
              </a:defRPr>
            </a:lvl1pPr>
          </a:lstStyle>
          <a:p>
            <a:fld id="{48F63A3B-78C7-47BE-AE5E-E10140E04643}" type="slidenum">
              <a:rPr lang="en-US" smtClean="0"/>
              <a:pPr/>
              <a:t>‹#›</a:t>
            </a:fld>
            <a:endParaRPr lang="en-US" dirty="0"/>
          </a:p>
        </p:txBody>
      </p:sp>
      <p:sp>
        <p:nvSpPr>
          <p:cNvPr id="9" name="矩形 8">
            <a:extLst>
              <a:ext uri="{FF2B5EF4-FFF2-40B4-BE49-F238E27FC236}">
                <a16:creationId xmlns:a16="http://schemas.microsoft.com/office/drawing/2014/main" id="{E53C322A-4C18-4C3B-8AA8-60B6F33BD136}"/>
              </a:ext>
            </a:extLst>
          </p:cNvPr>
          <p:cNvSpPr/>
          <p:nvPr userDrawn="1"/>
        </p:nvSpPr>
        <p:spPr>
          <a:xfrm flipV="1">
            <a:off x="0" y="881792"/>
            <a:ext cx="12192000" cy="78089"/>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sz="1800" dirty="0">
              <a:latin typeface="Times New Roman" panose="02020603050405020304" pitchFamily="18" charset="0"/>
              <a:cs typeface="Times New Roman" panose="02020603050405020304" pitchFamily="18" charset="0"/>
            </a:endParaRPr>
          </a:p>
        </p:txBody>
      </p:sp>
      <p:sp>
        <p:nvSpPr>
          <p:cNvPr id="13" name="内容占位符 2">
            <a:extLst>
              <a:ext uri="{FF2B5EF4-FFF2-40B4-BE49-F238E27FC236}">
                <a16:creationId xmlns:a16="http://schemas.microsoft.com/office/drawing/2014/main" id="{DE7B5C6A-0D12-40A5-BFB3-9A3A29FAED4E}"/>
              </a:ext>
            </a:extLst>
          </p:cNvPr>
          <p:cNvSpPr>
            <a:spLocks noGrp="1"/>
          </p:cNvSpPr>
          <p:nvPr>
            <p:ph idx="1"/>
          </p:nvPr>
        </p:nvSpPr>
        <p:spPr>
          <a:xfrm>
            <a:off x="838199" y="1294108"/>
            <a:ext cx="10337801" cy="4731082"/>
          </a:xfrm>
        </p:spPr>
        <p:txBody>
          <a:bodyPr>
            <a:noAutofit/>
          </a:bodyPr>
          <a:lstStyle>
            <a:lvl1pPr marL="360000" indent="-288000">
              <a:lnSpc>
                <a:spcPct val="100000"/>
              </a:lnSpc>
              <a:spcBef>
                <a:spcPts val="1200"/>
              </a:spcBef>
              <a:buClrTx/>
              <a:buSzPct val="80000"/>
              <a:buFont typeface="Wingdings" panose="05000000000000000000" pitchFamily="2" charset="2"/>
              <a:buChar char="l"/>
              <a:defRPr sz="2800" b="0">
                <a:solidFill>
                  <a:schemeClr val="tx1"/>
                </a:solidFill>
                <a:latin typeface="Times New Roman" panose="02020603050405020304" pitchFamily="18" charset="0"/>
                <a:ea typeface="宋体" panose="02010600030101010101" pitchFamily="2" charset="-122"/>
                <a:cs typeface="Times New Roman" panose="02020603050405020304" pitchFamily="18" charset="0"/>
              </a:defRPr>
            </a:lvl1pPr>
            <a:lvl2pPr marL="720000" indent="-288000">
              <a:lnSpc>
                <a:spcPct val="100000"/>
              </a:lnSpc>
              <a:spcBef>
                <a:spcPts val="1200"/>
              </a:spcBef>
              <a:buClrTx/>
              <a:buSzPct val="80000"/>
              <a:buFont typeface="Wingdings" panose="05000000000000000000" pitchFamily="2" charset="2"/>
              <a:buChar char="n"/>
              <a:defRPr sz="2400" b="0">
                <a:solidFill>
                  <a:schemeClr val="tx1"/>
                </a:solidFill>
                <a:latin typeface="Times New Roman" panose="02020603050405020304" pitchFamily="18" charset="0"/>
                <a:ea typeface="宋体" panose="02010600030101010101" pitchFamily="2" charset="-122"/>
                <a:cs typeface="Times New Roman" panose="02020603050405020304" pitchFamily="18" charset="0"/>
              </a:defRPr>
            </a:lvl2pPr>
            <a:lvl3pPr marL="1080000" indent="-288000">
              <a:lnSpc>
                <a:spcPct val="100000"/>
              </a:lnSpc>
              <a:spcBef>
                <a:spcPts val="1200"/>
              </a:spcBef>
              <a:buClrTx/>
              <a:buSzPct val="80000"/>
              <a:buFont typeface="Wingdings" panose="05000000000000000000" pitchFamily="2" charset="2"/>
              <a:buChar char="u"/>
              <a:defRPr sz="2000" b="0">
                <a:solidFill>
                  <a:schemeClr val="tx1"/>
                </a:solidFill>
                <a:latin typeface="Times New Roman" panose="02020603050405020304" pitchFamily="18" charset="0"/>
                <a:ea typeface="宋体" panose="02010600030101010101" pitchFamily="2" charset="-122"/>
                <a:cs typeface="Times New Roman" panose="02020603050405020304" pitchFamily="18" charset="0"/>
              </a:defRPr>
            </a:lvl3pPr>
            <a:lvl4pPr marL="1440000" indent="-288000">
              <a:lnSpc>
                <a:spcPct val="100000"/>
              </a:lnSpc>
              <a:spcBef>
                <a:spcPts val="1200"/>
              </a:spcBef>
              <a:buClrTx/>
              <a:buSzPct val="80000"/>
              <a:buFont typeface="Wingdings" panose="05000000000000000000" pitchFamily="2" charset="2"/>
              <a:buChar char="u"/>
              <a:defRPr b="0">
                <a:solidFill>
                  <a:schemeClr val="tx1"/>
                </a:solidFill>
                <a:latin typeface="Times New Roman" panose="02020603050405020304" pitchFamily="18" charset="0"/>
                <a:ea typeface="宋体" panose="02010600030101010101" pitchFamily="2" charset="-122"/>
                <a:cs typeface="Times New Roman" panose="02020603050405020304" pitchFamily="18" charset="0"/>
              </a:defRPr>
            </a:lvl4pPr>
            <a:lvl5pPr marL="1800000" indent="-288000">
              <a:lnSpc>
                <a:spcPct val="100000"/>
              </a:lnSpc>
              <a:spcBef>
                <a:spcPts val="1200"/>
              </a:spcBef>
              <a:buClrTx/>
              <a:buSzPct val="80000"/>
              <a:buFont typeface="Wingdings" panose="05000000000000000000" pitchFamily="2" charset="2"/>
              <a:buChar char="u"/>
              <a:defRPr b="0">
                <a:solidFill>
                  <a:schemeClr val="tx1"/>
                </a:solidFill>
                <a:latin typeface="Times New Roman" panose="02020603050405020304" pitchFamily="18" charset="0"/>
                <a:ea typeface="宋体" panose="02010600030101010101" pitchFamily="2" charset="-122"/>
                <a:cs typeface="Times New Roman" panose="02020603050405020304"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 第五级</a:t>
            </a:r>
          </a:p>
        </p:txBody>
      </p:sp>
      <p:sp>
        <p:nvSpPr>
          <p:cNvPr id="15" name="标题 1">
            <a:extLst>
              <a:ext uri="{FF2B5EF4-FFF2-40B4-BE49-F238E27FC236}">
                <a16:creationId xmlns:a16="http://schemas.microsoft.com/office/drawing/2014/main" id="{1657D467-EC7D-440F-9D5E-99B39C8564C8}"/>
              </a:ext>
            </a:extLst>
          </p:cNvPr>
          <p:cNvSpPr>
            <a:spLocks noGrp="1"/>
          </p:cNvSpPr>
          <p:nvPr>
            <p:ph type="title"/>
          </p:nvPr>
        </p:nvSpPr>
        <p:spPr>
          <a:xfrm>
            <a:off x="838199" y="299410"/>
            <a:ext cx="8280400" cy="533400"/>
          </a:xfrm>
        </p:spPr>
        <p:txBody>
          <a:bodyPr>
            <a:noAutofit/>
          </a:bodyPr>
          <a:lstStyle>
            <a:lvl1pPr>
              <a:defRPr sz="4000" b="1">
                <a:latin typeface="Times New Roman" panose="02020603050405020304" pitchFamily="18" charset="0"/>
                <a:ea typeface="宋体" panose="02010600030101010101" pitchFamily="2" charset="-122"/>
                <a:cs typeface="Times New Roman" panose="02020603050405020304" pitchFamily="18" charset="0"/>
              </a:defRPr>
            </a:lvl1pPr>
          </a:lstStyle>
          <a:p>
            <a:r>
              <a:rPr lang="zh-CN" altLang="en-US" dirty="0"/>
              <a:t>单击此处编辑母版标题样式</a:t>
            </a:r>
          </a:p>
        </p:txBody>
      </p:sp>
    </p:spTree>
    <p:extLst>
      <p:ext uri="{BB962C8B-B14F-4D97-AF65-F5344CB8AC3E}">
        <p14:creationId xmlns:p14="http://schemas.microsoft.com/office/powerpoint/2010/main" val="2317684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764DE79-268F-4C1A-8933-263129D2AF90}" type="datetimeFigureOut">
              <a:rPr lang="en-US" dirty="0"/>
              <a:t>10/21/2023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996355" y="6356349"/>
            <a:ext cx="2743200" cy="365125"/>
          </a:xfrm>
        </p:spPr>
        <p:txBody>
          <a:bodyPr/>
          <a:lstStyle>
            <a:lvl1pPr>
              <a:defRPr>
                <a:latin typeface="Times New Roman" panose="02020603050405020304" pitchFamily="18" charset="0"/>
                <a:cs typeface="Times New Roman" panose="02020603050405020304" pitchFamily="18" charset="0"/>
              </a:defRPr>
            </a:lvl1pPr>
          </a:lstStyle>
          <a:p>
            <a:fld id="{48F63A3B-78C7-47BE-AE5E-E10140E04643}" type="slidenum">
              <a:rPr lang="en-US" smtClean="0"/>
              <a:pPr/>
              <a:t>‹#›</a:t>
            </a:fld>
            <a:endParaRPr lang="en-US" dirty="0"/>
          </a:p>
        </p:txBody>
      </p:sp>
      <p:sp>
        <p:nvSpPr>
          <p:cNvPr id="8" name="内容占位符 7">
            <a:extLst>
              <a:ext uri="{FF2B5EF4-FFF2-40B4-BE49-F238E27FC236}">
                <a16:creationId xmlns:a16="http://schemas.microsoft.com/office/drawing/2014/main" id="{5F589AD4-F598-49AE-9974-13814BDED3EB}"/>
              </a:ext>
            </a:extLst>
          </p:cNvPr>
          <p:cNvSpPr>
            <a:spLocks noGrp="1"/>
          </p:cNvSpPr>
          <p:nvPr>
            <p:ph sz="quarter" idx="13" hasCustomPrompt="1"/>
          </p:nvPr>
        </p:nvSpPr>
        <p:spPr>
          <a:xfrm>
            <a:off x="0" y="2214562"/>
            <a:ext cx="12192000" cy="2428875"/>
          </a:xfrm>
        </p:spPr>
        <p:txBody>
          <a:bodyPr/>
          <a:lstStyle>
            <a:lvl1pPr marL="0" indent="0">
              <a:buNone/>
              <a:defRPr/>
            </a:lvl1pPr>
          </a:lstStyle>
          <a:p>
            <a:pPr algn="ctr">
              <a:lnSpc>
                <a:spcPct val="140000"/>
              </a:lnSpc>
            </a:pPr>
            <a:r>
              <a:rPr lang="en-US" altLang="zh-CN" sz="28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Amazon </a:t>
            </a:r>
            <a:r>
              <a:rPr lang="en-US" altLang="zh-CN" sz="2800" b="1" dirty="0" err="1">
                <a:solidFill>
                  <a:schemeClr val="tx1"/>
                </a:solidFill>
                <a:latin typeface="Times New Roman" panose="02020603050405020304" pitchFamily="18" charset="0"/>
                <a:ea typeface="宋体" panose="02010600030101010101" pitchFamily="2" charset="-122"/>
                <a:cs typeface="Times New Roman" panose="02020603050405020304" pitchFamily="18" charset="0"/>
              </a:rPr>
              <a:t>SageMaker</a:t>
            </a:r>
            <a:r>
              <a:rPr lang="en-US" altLang="zh-CN" sz="28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 Model Monitor: A System for Real-Time Insights into Deployed Machine Learning Models</a:t>
            </a:r>
          </a:p>
          <a:p>
            <a:pPr algn="ctr">
              <a:lnSpc>
                <a:spcPct val="140000"/>
              </a:lnSpc>
            </a:pPr>
            <a:endParaRPr lang="en-US" altLang="zh-CN" sz="24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a:p>
            <a:pPr algn="ctr">
              <a:lnSpc>
                <a:spcPct val="140000"/>
              </a:lnSpc>
            </a:pPr>
            <a:r>
              <a:rPr lang="en-US" altLang="zh-CN" sz="2400" b="1"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2022 SIGKDD</a:t>
            </a:r>
          </a:p>
        </p:txBody>
      </p:sp>
    </p:spTree>
    <p:extLst>
      <p:ext uri="{BB962C8B-B14F-4D97-AF65-F5344CB8AC3E}">
        <p14:creationId xmlns:p14="http://schemas.microsoft.com/office/powerpoint/2010/main" val="3299836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764DE79-268F-4C1A-8933-263129D2AF90}" type="datetimeFigureOut">
              <a:rPr lang="en-US" dirty="0"/>
              <a:t>10/21/2023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38246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10/21/2023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4947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10/21/2023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37804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10/21/2023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82307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99485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t>10/21/2023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39190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10/21/2023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52393294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8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63" r:id="rId13"/>
    <p:sldLayoutId id="2147483664" r:id="rId14"/>
    <p:sldLayoutId id="2147483665" r:id="rId15"/>
    <p:sldLayoutId id="2147483666" r:id="rId16"/>
    <p:sldLayoutId id="2147483667"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F5BB5C9-55AA-4D11-8F60-1747433CF030}"/>
              </a:ext>
            </a:extLst>
          </p:cNvPr>
          <p:cNvSpPr>
            <a:spLocks noGrp="1"/>
          </p:cNvSpPr>
          <p:nvPr>
            <p:ph type="sldNum" sz="quarter" idx="12"/>
          </p:nvPr>
        </p:nvSpPr>
        <p:spPr/>
        <p:txBody>
          <a:bodyPr/>
          <a:lstStyle/>
          <a:p>
            <a:fld id="{48F63A3B-78C7-47BE-AE5E-E10140E04643}" type="slidenum">
              <a:rPr lang="en-US" smtClean="0">
                <a:ea typeface="宋体" panose="02010600030101010101" pitchFamily="2" charset="-122"/>
              </a:rPr>
              <a:pPr/>
              <a:t>1</a:t>
            </a:fld>
            <a:endParaRPr lang="en-US" dirty="0">
              <a:ea typeface="宋体" panose="02010600030101010101" pitchFamily="2" charset="-122"/>
            </a:endParaRPr>
          </a:p>
        </p:txBody>
      </p:sp>
      <p:sp>
        <p:nvSpPr>
          <p:cNvPr id="3" name="内容占位符 2">
            <a:extLst>
              <a:ext uri="{FF2B5EF4-FFF2-40B4-BE49-F238E27FC236}">
                <a16:creationId xmlns:a16="http://schemas.microsoft.com/office/drawing/2014/main" id="{134FF929-36C7-4344-BC6D-4D6751CA31F1}"/>
              </a:ext>
            </a:extLst>
          </p:cNvPr>
          <p:cNvSpPr>
            <a:spLocks noGrp="1"/>
          </p:cNvSpPr>
          <p:nvPr>
            <p:ph sz="quarter" idx="13"/>
          </p:nvPr>
        </p:nvSpPr>
        <p:spPr>
          <a:xfrm>
            <a:off x="1070653" y="1222636"/>
            <a:ext cx="10050692" cy="2428875"/>
          </a:xfrm>
        </p:spPr>
        <p:txBody>
          <a:bodyPr anchor="ctr">
            <a:noAutofit/>
          </a:bodyPr>
          <a:lstStyle/>
          <a:p>
            <a:pPr algn="ctr"/>
            <a:r>
              <a:rPr lang="en-US" altLang="zh-CN" sz="3600" b="1" dirty="0">
                <a:solidFill>
                  <a:srgbClr val="000000"/>
                </a:solidFill>
                <a:effectLst/>
                <a:latin typeface="Times New Roman" panose="02020603050405020304" pitchFamily="18" charset="0"/>
                <a:cs typeface="Times New Roman" panose="02020603050405020304" pitchFamily="18" charset="0"/>
              </a:rPr>
              <a:t>Online Data Drift Detection for </a:t>
            </a:r>
          </a:p>
          <a:p>
            <a:pPr algn="ctr"/>
            <a:r>
              <a:rPr lang="en-US" altLang="zh-CN" sz="3600" b="1" dirty="0">
                <a:solidFill>
                  <a:srgbClr val="000000"/>
                </a:solidFill>
                <a:effectLst/>
                <a:latin typeface="Times New Roman" panose="02020603050405020304" pitchFamily="18" charset="0"/>
                <a:cs typeface="Times New Roman" panose="02020603050405020304" pitchFamily="18" charset="0"/>
              </a:rPr>
              <a:t>Anomaly Detection Services based on </a:t>
            </a:r>
          </a:p>
          <a:p>
            <a:pPr algn="ctr"/>
            <a:r>
              <a:rPr lang="en-US" altLang="zh-CN" sz="3600" b="1" dirty="0">
                <a:solidFill>
                  <a:srgbClr val="000000"/>
                </a:solidFill>
                <a:effectLst/>
                <a:latin typeface="Times New Roman" panose="02020603050405020304" pitchFamily="18" charset="0"/>
                <a:cs typeface="Times New Roman" panose="02020603050405020304" pitchFamily="18" charset="0"/>
              </a:rPr>
              <a:t>Deep Learning towards Multivariate Time Series</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内容占位符 2">
            <a:extLst>
              <a:ext uri="{FF2B5EF4-FFF2-40B4-BE49-F238E27FC236}">
                <a16:creationId xmlns:a16="http://schemas.microsoft.com/office/drawing/2014/main" id="{02B425A3-26E6-493E-98D6-F6D76572E655}"/>
              </a:ext>
            </a:extLst>
          </p:cNvPr>
          <p:cNvSpPr txBox="1">
            <a:spLocks/>
          </p:cNvSpPr>
          <p:nvPr/>
        </p:nvSpPr>
        <p:spPr>
          <a:xfrm>
            <a:off x="2638095" y="3814787"/>
            <a:ext cx="6915807" cy="876806"/>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r>
              <a:rPr lang="en-US" altLang="zh-CN" sz="2400" b="1" dirty="0">
                <a:solidFill>
                  <a:srgbClr val="000000"/>
                </a:solidFill>
                <a:effectLst/>
                <a:latin typeface="Times New Roman" panose="02020603050405020304" pitchFamily="18" charset="0"/>
                <a:cs typeface="Times New Roman" panose="02020603050405020304" pitchFamily="18" charset="0"/>
              </a:rPr>
              <a:t>Gou Tan</a:t>
            </a:r>
            <a:r>
              <a:rPr lang="en-US" altLang="zh-CN" sz="2400" b="1" dirty="0">
                <a:solidFill>
                  <a:srgbClr val="000000"/>
                </a:solidFill>
                <a:latin typeface="Times New Roman" panose="02020603050405020304" pitchFamily="18" charset="0"/>
                <a:cs typeface="Times New Roman" panose="02020603050405020304" pitchFamily="18" charset="0"/>
              </a:rPr>
              <a:t>,</a:t>
            </a:r>
            <a:r>
              <a:rPr lang="zh-CN" altLang="en-US" sz="2400" b="1" dirty="0">
                <a:solidFill>
                  <a:srgbClr val="000000"/>
                </a:solidFill>
                <a:latin typeface="Times New Roman" panose="02020603050405020304" pitchFamily="18" charset="0"/>
                <a:cs typeface="Times New Roman" panose="02020603050405020304" pitchFamily="18" charset="0"/>
              </a:rPr>
              <a:t> </a:t>
            </a:r>
            <a:r>
              <a:rPr lang="en-US" altLang="zh-CN" sz="2400" dirty="0" err="1">
                <a:solidFill>
                  <a:srgbClr val="000000"/>
                </a:solidFill>
                <a:effectLst/>
                <a:latin typeface="Times New Roman" panose="02020603050405020304" pitchFamily="18" charset="0"/>
                <a:cs typeface="Times New Roman" panose="02020603050405020304" pitchFamily="18" charset="0"/>
              </a:rPr>
              <a:t>Pengfei</a:t>
            </a:r>
            <a:r>
              <a:rPr lang="en-US" altLang="zh-CN" sz="2400" dirty="0">
                <a:solidFill>
                  <a:srgbClr val="000000"/>
                </a:solidFill>
                <a:effectLst/>
                <a:latin typeface="Times New Roman" panose="02020603050405020304" pitchFamily="18" charset="0"/>
                <a:cs typeface="Times New Roman" panose="02020603050405020304" pitchFamily="18" charset="0"/>
              </a:rPr>
              <a:t> Chen</a:t>
            </a:r>
            <a:r>
              <a:rPr lang="en-US" altLang="zh-CN" sz="2400" dirty="0">
                <a:solidFill>
                  <a:srgbClr val="000000"/>
                </a:solidFill>
                <a:latin typeface="Times New Roman" panose="02020603050405020304" pitchFamily="18" charset="0"/>
                <a:cs typeface="Times New Roman" panose="02020603050405020304" pitchFamily="18" charset="0"/>
              </a:rPr>
              <a:t>*, </a:t>
            </a:r>
            <a:r>
              <a:rPr lang="en-US" altLang="zh-CN" sz="2400" dirty="0">
                <a:solidFill>
                  <a:srgbClr val="000000"/>
                </a:solidFill>
                <a:effectLst/>
                <a:latin typeface="Times New Roman" panose="02020603050405020304" pitchFamily="18" charset="0"/>
                <a:cs typeface="Times New Roman" panose="02020603050405020304" pitchFamily="18" charset="0"/>
              </a:rPr>
              <a:t>Min Li</a:t>
            </a:r>
            <a:endParaRPr lang="en-US" altLang="zh-CN" sz="3200" b="1"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11" name="图片 10">
            <a:extLst>
              <a:ext uri="{FF2B5EF4-FFF2-40B4-BE49-F238E27FC236}">
                <a16:creationId xmlns:a16="http://schemas.microsoft.com/office/drawing/2014/main" id="{F23757EF-43CE-4049-8610-A180F749568F}"/>
              </a:ext>
            </a:extLst>
          </p:cNvPr>
          <p:cNvPicPr>
            <a:picLocks noChangeAspect="1"/>
          </p:cNvPicPr>
          <p:nvPr/>
        </p:nvPicPr>
        <p:blipFill>
          <a:blip r:embed="rId3"/>
          <a:stretch>
            <a:fillRect/>
          </a:stretch>
        </p:blipFill>
        <p:spPr>
          <a:xfrm>
            <a:off x="7522880" y="5166788"/>
            <a:ext cx="2372960" cy="587882"/>
          </a:xfrm>
          <a:prstGeom prst="rect">
            <a:avLst/>
          </a:prstGeom>
        </p:spPr>
      </p:pic>
      <p:pic>
        <p:nvPicPr>
          <p:cNvPr id="13" name="图片 12">
            <a:extLst>
              <a:ext uri="{FF2B5EF4-FFF2-40B4-BE49-F238E27FC236}">
                <a16:creationId xmlns:a16="http://schemas.microsoft.com/office/drawing/2014/main" id="{34171896-CD0F-465D-978C-21594B303668}"/>
              </a:ext>
            </a:extLst>
          </p:cNvPr>
          <p:cNvPicPr>
            <a:picLocks noChangeAspect="1"/>
          </p:cNvPicPr>
          <p:nvPr/>
        </p:nvPicPr>
        <p:blipFill>
          <a:blip r:embed="rId4"/>
          <a:stretch>
            <a:fillRect/>
          </a:stretch>
        </p:blipFill>
        <p:spPr>
          <a:xfrm>
            <a:off x="2148224" y="4784328"/>
            <a:ext cx="1428069" cy="1352802"/>
          </a:xfrm>
          <a:prstGeom prst="rect">
            <a:avLst/>
          </a:prstGeom>
        </p:spPr>
      </p:pic>
      <p:pic>
        <p:nvPicPr>
          <p:cNvPr id="16" name="图片 15">
            <a:extLst>
              <a:ext uri="{FF2B5EF4-FFF2-40B4-BE49-F238E27FC236}">
                <a16:creationId xmlns:a16="http://schemas.microsoft.com/office/drawing/2014/main" id="{25AB834B-8C4F-4202-ADCA-CB2EB1CFB0BA}"/>
              </a:ext>
            </a:extLst>
          </p:cNvPr>
          <p:cNvPicPr>
            <a:picLocks noChangeAspect="1"/>
          </p:cNvPicPr>
          <p:nvPr/>
        </p:nvPicPr>
        <p:blipFill rotWithShape="1">
          <a:blip r:embed="rId5"/>
          <a:srcRect l="6242" r="4427"/>
          <a:stretch/>
        </p:blipFill>
        <p:spPr>
          <a:xfrm>
            <a:off x="3984094" y="5133774"/>
            <a:ext cx="3130985" cy="653910"/>
          </a:xfrm>
          <a:prstGeom prst="rect">
            <a:avLst/>
          </a:prstGeom>
        </p:spPr>
      </p:pic>
    </p:spTree>
    <p:extLst>
      <p:ext uri="{BB962C8B-B14F-4D97-AF65-F5344CB8AC3E}">
        <p14:creationId xmlns:p14="http://schemas.microsoft.com/office/powerpoint/2010/main" val="96663422"/>
      </p:ext>
    </p:extLst>
  </p:cSld>
  <p:clrMapOvr>
    <a:masterClrMapping/>
  </p:clrMapOvr>
  <mc:AlternateContent xmlns:mc="http://schemas.openxmlformats.org/markup-compatibility/2006">
    <mc:Choice xmlns:p14="http://schemas.microsoft.com/office/powerpoint/2010/main" Requires="p14">
      <p:transition spd="slow" p14:dur="2000" advTm="19863"/>
    </mc:Choice>
    <mc:Fallback>
      <p:transition spd="slow" advTm="1986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10</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Drift Interpretation</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Overview design</a:t>
            </a:r>
            <a:endParaRPr lang="zh-CN" altLang="en-US" dirty="0"/>
          </a:p>
        </p:txBody>
      </p:sp>
      <p:pic>
        <p:nvPicPr>
          <p:cNvPr id="16" name="图片 15">
            <a:extLst>
              <a:ext uri="{FF2B5EF4-FFF2-40B4-BE49-F238E27FC236}">
                <a16:creationId xmlns:a16="http://schemas.microsoft.com/office/drawing/2014/main" id="{12D7F30B-260C-4AB4-9859-0FD87B6D748C}"/>
              </a:ext>
            </a:extLst>
          </p:cNvPr>
          <p:cNvPicPr>
            <a:picLocks noChangeAspect="1"/>
          </p:cNvPicPr>
          <p:nvPr/>
        </p:nvPicPr>
        <p:blipFill>
          <a:blip r:embed="rId4"/>
          <a:stretch>
            <a:fillRect/>
          </a:stretch>
        </p:blipFill>
        <p:spPr>
          <a:xfrm>
            <a:off x="1604889" y="1963451"/>
            <a:ext cx="8982222" cy="4392898"/>
          </a:xfrm>
          <a:prstGeom prst="rect">
            <a:avLst/>
          </a:prstGeom>
        </p:spPr>
      </p:pic>
      <p:sp>
        <p:nvSpPr>
          <p:cNvPr id="6" name="矩形 5">
            <a:extLst>
              <a:ext uri="{FF2B5EF4-FFF2-40B4-BE49-F238E27FC236}">
                <a16:creationId xmlns:a16="http://schemas.microsoft.com/office/drawing/2014/main" id="{902AAD89-1E84-42D6-99A3-0717E570E325}"/>
              </a:ext>
            </a:extLst>
          </p:cNvPr>
          <p:cNvSpPr/>
          <p:nvPr/>
        </p:nvSpPr>
        <p:spPr>
          <a:xfrm>
            <a:off x="9400032" y="3767328"/>
            <a:ext cx="1115568" cy="40233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9DF1E8FE-FCBB-4842-9F09-184E0E8D93EC}"/>
              </a:ext>
            </a:extLst>
          </p:cNvPr>
          <p:cNvSpPr/>
          <p:nvPr/>
        </p:nvSpPr>
        <p:spPr>
          <a:xfrm>
            <a:off x="5315712" y="3968496"/>
            <a:ext cx="1664208" cy="40233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A0B38511-FB20-4671-B9A2-B757516DA4C6}"/>
              </a:ext>
            </a:extLst>
          </p:cNvPr>
          <p:cNvSpPr/>
          <p:nvPr/>
        </p:nvSpPr>
        <p:spPr>
          <a:xfrm>
            <a:off x="7032752" y="3968496"/>
            <a:ext cx="1664208" cy="40233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57CD13CD-936B-471E-A985-8F92A78F0CA6}"/>
              </a:ext>
            </a:extLst>
          </p:cNvPr>
          <p:cNvSpPr/>
          <p:nvPr/>
        </p:nvSpPr>
        <p:spPr>
          <a:xfrm>
            <a:off x="2550160" y="5445760"/>
            <a:ext cx="929640" cy="319300"/>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5AEBF1EF-A84C-4675-B9BD-8FF60F17BCC9}"/>
              </a:ext>
            </a:extLst>
          </p:cNvPr>
          <p:cNvSpPr txBox="1"/>
          <p:nvPr/>
        </p:nvSpPr>
        <p:spPr>
          <a:xfrm>
            <a:off x="8198560" y="1317120"/>
            <a:ext cx="3155241" cy="646331"/>
          </a:xfrm>
          <a:prstGeom prst="rect">
            <a:avLst/>
          </a:prstGeom>
          <a:noFill/>
        </p:spPr>
        <p:txBody>
          <a:bodyPr wrap="square" rtlCol="0">
            <a:spAutoFit/>
          </a:bodyPr>
          <a:lstStyle/>
          <a:p>
            <a:pPr algn="ctr"/>
            <a:r>
              <a:rPr lang="en-US"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rPr>
              <a:t>Interpret drift through multiple data sources</a:t>
            </a:r>
            <a:endParaRPr lang="zh-CN"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1610207292"/>
      </p:ext>
    </p:extLst>
  </p:cSld>
  <p:clrMapOvr>
    <a:masterClrMapping/>
  </p:clrMapOvr>
  <mc:AlternateContent xmlns:mc="http://schemas.openxmlformats.org/markup-compatibility/2006">
    <mc:Choice xmlns:p14="http://schemas.microsoft.com/office/powerpoint/2010/main" Requires="p14">
      <p:transition spd="slow" p14:dur="2000" advTm="28296"/>
    </mc:Choice>
    <mc:Fallback>
      <p:transition spd="slow" advTm="282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2" grpId="0" animBg="1"/>
      <p:bldP spid="1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11</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Research Questions</a:t>
            </a:r>
          </a:p>
          <a:p>
            <a:pPr lvl="1"/>
            <a:r>
              <a:rPr lang="en-US" altLang="zh-CN" dirty="0">
                <a:ea typeface="微软雅黑" panose="020B0503020204020204" pitchFamily="34" charset="-122"/>
              </a:rPr>
              <a:t>RQ1. The Effectiveness of Drift Detection</a:t>
            </a:r>
          </a:p>
          <a:p>
            <a:pPr lvl="1"/>
            <a:r>
              <a:rPr lang="en-US" altLang="zh-CN" dirty="0">
                <a:ea typeface="微软雅黑" panose="020B0503020204020204" pitchFamily="34" charset="-122"/>
              </a:rPr>
              <a:t>RQ2. The Effectiveness of Monitoring Anomaly Detection Models</a:t>
            </a:r>
          </a:p>
          <a:p>
            <a:pPr lvl="1"/>
            <a:r>
              <a:rPr lang="en-US" altLang="zh-CN" dirty="0">
                <a:ea typeface="微软雅黑" panose="020B0503020204020204" pitchFamily="34" charset="-122"/>
              </a:rPr>
              <a:t>RQ3. The Interpretability of the Model Performance</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spTree>
    <p:extLst>
      <p:ext uri="{BB962C8B-B14F-4D97-AF65-F5344CB8AC3E}">
        <p14:creationId xmlns:p14="http://schemas.microsoft.com/office/powerpoint/2010/main" val="2166196441"/>
      </p:ext>
    </p:extLst>
  </p:cSld>
  <p:clrMapOvr>
    <a:masterClrMapping/>
  </p:clrMapOvr>
  <mc:AlternateContent xmlns:mc="http://schemas.openxmlformats.org/markup-compatibility/2006">
    <mc:Choice xmlns:p14="http://schemas.microsoft.com/office/powerpoint/2010/main" Requires="p14">
      <p:transition spd="slow" p14:dur="2000" advTm="7502"/>
    </mc:Choice>
    <mc:Fallback>
      <p:transition spd="slow" advTm="7502"/>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12</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RQ1. The Effectiveness of Drift Detection</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8" name="图片 7">
            <a:extLst>
              <a:ext uri="{FF2B5EF4-FFF2-40B4-BE49-F238E27FC236}">
                <a16:creationId xmlns:a16="http://schemas.microsoft.com/office/drawing/2014/main" id="{54BD6E96-7B4F-48F5-940A-A99DD9018FCE}"/>
              </a:ext>
            </a:extLst>
          </p:cNvPr>
          <p:cNvPicPr>
            <a:picLocks noChangeAspect="1"/>
          </p:cNvPicPr>
          <p:nvPr/>
        </p:nvPicPr>
        <p:blipFill>
          <a:blip r:embed="rId4"/>
          <a:stretch>
            <a:fillRect/>
          </a:stretch>
        </p:blipFill>
        <p:spPr>
          <a:xfrm>
            <a:off x="2947966" y="2093661"/>
            <a:ext cx="6296066" cy="1344564"/>
          </a:xfrm>
          <a:prstGeom prst="rect">
            <a:avLst/>
          </a:prstGeom>
        </p:spPr>
      </p:pic>
      <p:pic>
        <p:nvPicPr>
          <p:cNvPr id="9" name="图片 8">
            <a:extLst>
              <a:ext uri="{FF2B5EF4-FFF2-40B4-BE49-F238E27FC236}">
                <a16:creationId xmlns:a16="http://schemas.microsoft.com/office/drawing/2014/main" id="{3CB12BCD-32E2-40D3-AB90-144714E86269}"/>
              </a:ext>
            </a:extLst>
          </p:cNvPr>
          <p:cNvPicPr>
            <a:picLocks noChangeAspect="1"/>
          </p:cNvPicPr>
          <p:nvPr/>
        </p:nvPicPr>
        <p:blipFill>
          <a:blip r:embed="rId5"/>
          <a:stretch>
            <a:fillRect/>
          </a:stretch>
        </p:blipFill>
        <p:spPr>
          <a:xfrm>
            <a:off x="3287864" y="3769384"/>
            <a:ext cx="5616271" cy="1614257"/>
          </a:xfrm>
          <a:prstGeom prst="rect">
            <a:avLst/>
          </a:prstGeom>
        </p:spPr>
      </p:pic>
      <p:sp>
        <p:nvSpPr>
          <p:cNvPr id="11" name="矩形 10">
            <a:extLst>
              <a:ext uri="{FF2B5EF4-FFF2-40B4-BE49-F238E27FC236}">
                <a16:creationId xmlns:a16="http://schemas.microsoft.com/office/drawing/2014/main" id="{1BD3B556-DAA6-484C-A82E-1EE9E88A978A}"/>
              </a:ext>
            </a:extLst>
          </p:cNvPr>
          <p:cNvSpPr/>
          <p:nvPr/>
        </p:nvSpPr>
        <p:spPr>
          <a:xfrm>
            <a:off x="6007099" y="2174123"/>
            <a:ext cx="1339632" cy="1183640"/>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AD3868FE-22F9-46A5-A761-7CAEC02EBCA5}"/>
              </a:ext>
            </a:extLst>
          </p:cNvPr>
          <p:cNvSpPr/>
          <p:nvPr/>
        </p:nvSpPr>
        <p:spPr>
          <a:xfrm>
            <a:off x="5462752" y="4139887"/>
            <a:ext cx="1048407" cy="1183640"/>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ustDataLst>
      <p:tags r:id="rId1"/>
    </p:custDataLst>
    <p:extLst>
      <p:ext uri="{BB962C8B-B14F-4D97-AF65-F5344CB8AC3E}">
        <p14:creationId xmlns:p14="http://schemas.microsoft.com/office/powerpoint/2010/main" val="2475113975"/>
      </p:ext>
    </p:extLst>
  </p:cSld>
  <p:clrMapOvr>
    <a:masterClrMapping/>
  </p:clrMapOvr>
  <mc:AlternateContent xmlns:mc="http://schemas.openxmlformats.org/markup-compatibility/2006">
    <mc:Choice xmlns:p14="http://schemas.microsoft.com/office/powerpoint/2010/main" Requires="p14">
      <p:transition spd="slow" p14:dur="2000" advTm="22519"/>
    </mc:Choice>
    <mc:Fallback>
      <p:transition spd="slow" advTm="225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13</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RQ1. The Effectiveness of Drift Detection</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11" name="图片 10">
            <a:extLst>
              <a:ext uri="{FF2B5EF4-FFF2-40B4-BE49-F238E27FC236}">
                <a16:creationId xmlns:a16="http://schemas.microsoft.com/office/drawing/2014/main" id="{106EBD37-44E6-4D89-AF9B-4A2E9C476B94}"/>
              </a:ext>
            </a:extLst>
          </p:cNvPr>
          <p:cNvPicPr>
            <a:picLocks noChangeAspect="1"/>
          </p:cNvPicPr>
          <p:nvPr/>
        </p:nvPicPr>
        <p:blipFill>
          <a:blip r:embed="rId3"/>
          <a:stretch>
            <a:fillRect/>
          </a:stretch>
        </p:blipFill>
        <p:spPr>
          <a:xfrm>
            <a:off x="1981749" y="2011680"/>
            <a:ext cx="8228501" cy="4013510"/>
          </a:xfrm>
          <a:prstGeom prst="rect">
            <a:avLst/>
          </a:prstGeom>
        </p:spPr>
      </p:pic>
    </p:spTree>
    <p:extLst>
      <p:ext uri="{BB962C8B-B14F-4D97-AF65-F5344CB8AC3E}">
        <p14:creationId xmlns:p14="http://schemas.microsoft.com/office/powerpoint/2010/main" val="499296013"/>
      </p:ext>
    </p:extLst>
  </p:cSld>
  <p:clrMapOvr>
    <a:masterClrMapping/>
  </p:clrMapOvr>
  <mc:AlternateContent xmlns:mc="http://schemas.openxmlformats.org/markup-compatibility/2006">
    <mc:Choice xmlns:p14="http://schemas.microsoft.com/office/powerpoint/2010/main" Requires="p14">
      <p:transition spd="slow" p14:dur="2000" advTm="12656"/>
    </mc:Choice>
    <mc:Fallback>
      <p:transition spd="slow" advTm="1265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14</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RQ1. The Effectiveness of Drift Detection</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7" name="图片 6">
            <a:extLst>
              <a:ext uri="{FF2B5EF4-FFF2-40B4-BE49-F238E27FC236}">
                <a16:creationId xmlns:a16="http://schemas.microsoft.com/office/drawing/2014/main" id="{BF6AD146-C365-4701-BFB2-3629FF8302D2}"/>
              </a:ext>
            </a:extLst>
          </p:cNvPr>
          <p:cNvPicPr>
            <a:picLocks noChangeAspect="1"/>
          </p:cNvPicPr>
          <p:nvPr/>
        </p:nvPicPr>
        <p:blipFill>
          <a:blip r:embed="rId4"/>
          <a:stretch>
            <a:fillRect/>
          </a:stretch>
        </p:blipFill>
        <p:spPr>
          <a:xfrm>
            <a:off x="2762946" y="2092470"/>
            <a:ext cx="6666107" cy="4014000"/>
          </a:xfrm>
          <a:prstGeom prst="rect">
            <a:avLst/>
          </a:prstGeom>
        </p:spPr>
      </p:pic>
      <p:sp>
        <p:nvSpPr>
          <p:cNvPr id="9" name="矩形 8">
            <a:extLst>
              <a:ext uri="{FF2B5EF4-FFF2-40B4-BE49-F238E27FC236}">
                <a16:creationId xmlns:a16="http://schemas.microsoft.com/office/drawing/2014/main" id="{B62BCF45-F215-4272-BF5E-D109065C07C9}"/>
              </a:ext>
            </a:extLst>
          </p:cNvPr>
          <p:cNvSpPr/>
          <p:nvPr/>
        </p:nvSpPr>
        <p:spPr>
          <a:xfrm>
            <a:off x="3515710" y="2293883"/>
            <a:ext cx="465083" cy="1213945"/>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46247A9-1854-4D07-A68C-98DA838B7F72}"/>
              </a:ext>
            </a:extLst>
          </p:cNvPr>
          <p:cNvSpPr/>
          <p:nvPr/>
        </p:nvSpPr>
        <p:spPr>
          <a:xfrm>
            <a:off x="7073462" y="3392215"/>
            <a:ext cx="465083" cy="1213945"/>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0A63CAFB-7C17-4587-88A2-7B93DE64D41B}"/>
              </a:ext>
            </a:extLst>
          </p:cNvPr>
          <p:cNvSpPr/>
          <p:nvPr/>
        </p:nvSpPr>
        <p:spPr>
          <a:xfrm>
            <a:off x="4220580" y="4519448"/>
            <a:ext cx="465083" cy="1213945"/>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连接符: 肘形 69">
            <a:extLst>
              <a:ext uri="{FF2B5EF4-FFF2-40B4-BE49-F238E27FC236}">
                <a16:creationId xmlns:a16="http://schemas.microsoft.com/office/drawing/2014/main" id="{FF3C1490-9245-427E-B0D0-36400E880A82}"/>
              </a:ext>
            </a:extLst>
          </p:cNvPr>
          <p:cNvCxnSpPr>
            <a:cxnSpLocks/>
          </p:cNvCxnSpPr>
          <p:nvPr/>
        </p:nvCxnSpPr>
        <p:spPr>
          <a:xfrm>
            <a:off x="2008829" y="2892971"/>
            <a:ext cx="614855"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连接符: 肘形 69">
            <a:extLst>
              <a:ext uri="{FF2B5EF4-FFF2-40B4-BE49-F238E27FC236}">
                <a16:creationId xmlns:a16="http://schemas.microsoft.com/office/drawing/2014/main" id="{687A44AD-58F9-44F3-8019-CDC5DBC5B05C}"/>
              </a:ext>
            </a:extLst>
          </p:cNvPr>
          <p:cNvCxnSpPr>
            <a:cxnSpLocks/>
          </p:cNvCxnSpPr>
          <p:nvPr/>
        </p:nvCxnSpPr>
        <p:spPr>
          <a:xfrm>
            <a:off x="2008829" y="3999186"/>
            <a:ext cx="614855"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连接符: 肘形 69">
            <a:extLst>
              <a:ext uri="{FF2B5EF4-FFF2-40B4-BE49-F238E27FC236}">
                <a16:creationId xmlns:a16="http://schemas.microsoft.com/office/drawing/2014/main" id="{312F24B0-E5A5-4557-8573-3732BD95790D}"/>
              </a:ext>
            </a:extLst>
          </p:cNvPr>
          <p:cNvCxnSpPr>
            <a:cxnSpLocks/>
          </p:cNvCxnSpPr>
          <p:nvPr/>
        </p:nvCxnSpPr>
        <p:spPr>
          <a:xfrm>
            <a:off x="2008829" y="5118537"/>
            <a:ext cx="614855"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4144295540"/>
      </p:ext>
    </p:extLst>
  </p:cSld>
  <p:clrMapOvr>
    <a:masterClrMapping/>
  </p:clrMapOvr>
  <mc:AlternateContent xmlns:mc="http://schemas.openxmlformats.org/markup-compatibility/2006">
    <mc:Choice xmlns:p14="http://schemas.microsoft.com/office/powerpoint/2010/main" Requires="p14">
      <p:transition spd="slow" p14:dur="2000" advTm="3211"/>
    </mc:Choice>
    <mc:Fallback>
      <p:transition spd="slow" advTm="321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3"/>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6"/>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15</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RQ2. The Effectiveness of Monitoring Anomaly Detection Models</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7" name="图片 6">
            <a:extLst>
              <a:ext uri="{FF2B5EF4-FFF2-40B4-BE49-F238E27FC236}">
                <a16:creationId xmlns:a16="http://schemas.microsoft.com/office/drawing/2014/main" id="{29DE9CF0-6BBB-483F-BBB4-89CA8DC65CF2}"/>
              </a:ext>
            </a:extLst>
          </p:cNvPr>
          <p:cNvPicPr>
            <a:picLocks noChangeAspect="1"/>
          </p:cNvPicPr>
          <p:nvPr/>
        </p:nvPicPr>
        <p:blipFill>
          <a:blip r:embed="rId3"/>
          <a:stretch>
            <a:fillRect/>
          </a:stretch>
        </p:blipFill>
        <p:spPr>
          <a:xfrm>
            <a:off x="2654854" y="2312111"/>
            <a:ext cx="6882291" cy="1471730"/>
          </a:xfrm>
          <a:prstGeom prst="rect">
            <a:avLst/>
          </a:prstGeom>
        </p:spPr>
      </p:pic>
    </p:spTree>
    <p:extLst>
      <p:ext uri="{BB962C8B-B14F-4D97-AF65-F5344CB8AC3E}">
        <p14:creationId xmlns:p14="http://schemas.microsoft.com/office/powerpoint/2010/main" val="1571999748"/>
      </p:ext>
    </p:extLst>
  </p:cSld>
  <p:clrMapOvr>
    <a:masterClrMapping/>
  </p:clrMapOvr>
  <mc:AlternateContent xmlns:mc="http://schemas.openxmlformats.org/markup-compatibility/2006">
    <mc:Choice xmlns:p14="http://schemas.microsoft.com/office/powerpoint/2010/main" Requires="p14">
      <p:transition spd="slow" p14:dur="2000" advTm="3620"/>
    </mc:Choice>
    <mc:Fallback>
      <p:transition spd="slow" advTm="362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16</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RQ2. The Effectiveness of Monitoring Anomaly Detection Models</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8" name="图片 7">
            <a:extLst>
              <a:ext uri="{FF2B5EF4-FFF2-40B4-BE49-F238E27FC236}">
                <a16:creationId xmlns:a16="http://schemas.microsoft.com/office/drawing/2014/main" id="{98C4515A-70D1-456E-9C1A-8337AEB31005}"/>
              </a:ext>
            </a:extLst>
          </p:cNvPr>
          <p:cNvPicPr>
            <a:picLocks noChangeAspect="1"/>
          </p:cNvPicPr>
          <p:nvPr/>
        </p:nvPicPr>
        <p:blipFill>
          <a:blip r:embed="rId3"/>
          <a:stretch>
            <a:fillRect/>
          </a:stretch>
        </p:blipFill>
        <p:spPr>
          <a:xfrm>
            <a:off x="2414849" y="1976666"/>
            <a:ext cx="7362301" cy="4379683"/>
          </a:xfrm>
          <a:prstGeom prst="rect">
            <a:avLst/>
          </a:prstGeom>
        </p:spPr>
      </p:pic>
      <p:sp>
        <p:nvSpPr>
          <p:cNvPr id="9" name="矩形 8">
            <a:extLst>
              <a:ext uri="{FF2B5EF4-FFF2-40B4-BE49-F238E27FC236}">
                <a16:creationId xmlns:a16="http://schemas.microsoft.com/office/drawing/2014/main" id="{82279CDE-68F4-4D0A-8E3D-037533A23D4E}"/>
              </a:ext>
            </a:extLst>
          </p:cNvPr>
          <p:cNvSpPr/>
          <p:nvPr/>
        </p:nvSpPr>
        <p:spPr>
          <a:xfrm>
            <a:off x="8996355" y="2743200"/>
            <a:ext cx="780795" cy="197069"/>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72861297"/>
      </p:ext>
    </p:extLst>
  </p:cSld>
  <p:clrMapOvr>
    <a:masterClrMapping/>
  </p:clrMapOvr>
  <mc:AlternateContent xmlns:mc="http://schemas.openxmlformats.org/markup-compatibility/2006">
    <mc:Choice xmlns:p14="http://schemas.microsoft.com/office/powerpoint/2010/main" Requires="p14">
      <p:transition spd="slow" p14:dur="2000" advTm="14472"/>
    </mc:Choice>
    <mc:Fallback>
      <p:transition spd="slow" advTm="1447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17</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RQ3. The Interpretability of the Model Performance</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7" name="图片 6">
            <a:extLst>
              <a:ext uri="{FF2B5EF4-FFF2-40B4-BE49-F238E27FC236}">
                <a16:creationId xmlns:a16="http://schemas.microsoft.com/office/drawing/2014/main" id="{8CC14FCB-8322-4B22-83DF-0397E23A5291}"/>
              </a:ext>
            </a:extLst>
          </p:cNvPr>
          <p:cNvPicPr>
            <a:picLocks noChangeAspect="1"/>
          </p:cNvPicPr>
          <p:nvPr/>
        </p:nvPicPr>
        <p:blipFill>
          <a:blip r:embed="rId3"/>
          <a:stretch>
            <a:fillRect/>
          </a:stretch>
        </p:blipFill>
        <p:spPr>
          <a:xfrm>
            <a:off x="1443587" y="2092929"/>
            <a:ext cx="9304826" cy="3932261"/>
          </a:xfrm>
          <a:prstGeom prst="rect">
            <a:avLst/>
          </a:prstGeom>
        </p:spPr>
      </p:pic>
      <p:sp>
        <p:nvSpPr>
          <p:cNvPr id="8" name="矩形 7">
            <a:extLst>
              <a:ext uri="{FF2B5EF4-FFF2-40B4-BE49-F238E27FC236}">
                <a16:creationId xmlns:a16="http://schemas.microsoft.com/office/drawing/2014/main" id="{4010B193-BE46-4DBB-A0BC-71F3966B9B51}"/>
              </a:ext>
            </a:extLst>
          </p:cNvPr>
          <p:cNvSpPr/>
          <p:nvPr/>
        </p:nvSpPr>
        <p:spPr>
          <a:xfrm>
            <a:off x="6345621" y="2262352"/>
            <a:ext cx="323193" cy="3602420"/>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7191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18</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RQ3. The Interpretability of the Model Performance</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Experiment</a:t>
            </a:r>
            <a:endParaRPr lang="zh-CN" altLang="en-US" dirty="0"/>
          </a:p>
        </p:txBody>
      </p:sp>
      <p:pic>
        <p:nvPicPr>
          <p:cNvPr id="8" name="图片 7">
            <a:extLst>
              <a:ext uri="{FF2B5EF4-FFF2-40B4-BE49-F238E27FC236}">
                <a16:creationId xmlns:a16="http://schemas.microsoft.com/office/drawing/2014/main" id="{DD5F8001-859C-4EB5-873F-6FB9EFC137CF}"/>
              </a:ext>
            </a:extLst>
          </p:cNvPr>
          <p:cNvPicPr>
            <a:picLocks noChangeAspect="1"/>
          </p:cNvPicPr>
          <p:nvPr/>
        </p:nvPicPr>
        <p:blipFill>
          <a:blip r:embed="rId3"/>
          <a:stretch>
            <a:fillRect/>
          </a:stretch>
        </p:blipFill>
        <p:spPr>
          <a:xfrm>
            <a:off x="2080159" y="1992730"/>
            <a:ext cx="8031682" cy="4363619"/>
          </a:xfrm>
          <a:prstGeom prst="rect">
            <a:avLst/>
          </a:prstGeom>
        </p:spPr>
      </p:pic>
    </p:spTree>
    <p:extLst>
      <p:ext uri="{BB962C8B-B14F-4D97-AF65-F5344CB8AC3E}">
        <p14:creationId xmlns:p14="http://schemas.microsoft.com/office/powerpoint/2010/main" val="50553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19</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Key Contributions</a:t>
            </a:r>
          </a:p>
          <a:p>
            <a:pPr lvl="1"/>
            <a:r>
              <a:rPr lang="en-US" altLang="zh-CN" dirty="0">
                <a:ea typeface="微软雅黑" panose="020B0503020204020204" pitchFamily="34" charset="-122"/>
              </a:rPr>
              <a:t>A novel data-driven monitoring scheme for MTS anomaly detection services.</a:t>
            </a:r>
          </a:p>
          <a:p>
            <a:pPr lvl="1"/>
            <a:r>
              <a:rPr lang="en-US" altLang="zh-CN" dirty="0">
                <a:ea typeface="微软雅黑" panose="020B0503020204020204" pitchFamily="34" charset="-122"/>
              </a:rPr>
              <a:t>One of the earliest attempts to apply deep learning-based drift detection algorithms to </a:t>
            </a:r>
            <a:r>
              <a:rPr lang="en-US" altLang="zh-CN" dirty="0" err="1">
                <a:ea typeface="微软雅黑" panose="020B0503020204020204" pitchFamily="34" charset="-122"/>
              </a:rPr>
              <a:t>MLOps</a:t>
            </a:r>
            <a:r>
              <a:rPr lang="en-US" altLang="zh-CN" dirty="0">
                <a:ea typeface="微软雅黑" panose="020B0503020204020204" pitchFamily="34" charset="-122"/>
              </a:rPr>
              <a:t> monitoring.</a:t>
            </a:r>
          </a:p>
          <a:p>
            <a:pPr lvl="1"/>
            <a:r>
              <a:rPr lang="en-US" altLang="zh-CN" dirty="0">
                <a:ea typeface="微软雅黑" panose="020B0503020204020204" pitchFamily="34" charset="-122"/>
              </a:rPr>
              <a:t>A method that accurately detects data drift in services based on deep learning and provides reasonable interpretations.</a:t>
            </a:r>
          </a:p>
          <a:p>
            <a:endParaRPr lang="en-US" altLang="zh-CN" dirty="0">
              <a:ea typeface="微软雅黑" panose="020B0503020204020204" pitchFamily="34" charset="-122"/>
            </a:endParaRP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Summary</a:t>
            </a:r>
            <a:endParaRPr lang="zh-CN" altLang="en-US" dirty="0"/>
          </a:p>
        </p:txBody>
      </p:sp>
    </p:spTree>
    <p:extLst>
      <p:ext uri="{BB962C8B-B14F-4D97-AF65-F5344CB8AC3E}">
        <p14:creationId xmlns:p14="http://schemas.microsoft.com/office/powerpoint/2010/main" val="3838059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2</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Deep learning models have been applied in anomaly detection for multivariate time series.</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Background</a:t>
            </a:r>
            <a:endParaRPr lang="zh-CN" altLang="en-US" dirty="0"/>
          </a:p>
        </p:txBody>
      </p:sp>
      <p:pic>
        <p:nvPicPr>
          <p:cNvPr id="7" name="图片 6">
            <a:extLst>
              <a:ext uri="{FF2B5EF4-FFF2-40B4-BE49-F238E27FC236}">
                <a16:creationId xmlns:a16="http://schemas.microsoft.com/office/drawing/2014/main" id="{7AEAE5F9-1ED5-441E-A96E-83D57CB7F58D}"/>
              </a:ext>
            </a:extLst>
          </p:cNvPr>
          <p:cNvPicPr>
            <a:picLocks noChangeAspect="1"/>
          </p:cNvPicPr>
          <p:nvPr/>
        </p:nvPicPr>
        <p:blipFill>
          <a:blip r:embed="rId3"/>
          <a:stretch>
            <a:fillRect/>
          </a:stretch>
        </p:blipFill>
        <p:spPr>
          <a:xfrm>
            <a:off x="566841" y="2611481"/>
            <a:ext cx="5836920" cy="2479448"/>
          </a:xfrm>
          <a:prstGeom prst="rect">
            <a:avLst/>
          </a:prstGeom>
        </p:spPr>
      </p:pic>
      <p:pic>
        <p:nvPicPr>
          <p:cNvPr id="10" name="图片 9">
            <a:extLst>
              <a:ext uri="{FF2B5EF4-FFF2-40B4-BE49-F238E27FC236}">
                <a16:creationId xmlns:a16="http://schemas.microsoft.com/office/drawing/2014/main" id="{749E1454-0F19-4B2F-A1F8-8925503DD35E}"/>
              </a:ext>
            </a:extLst>
          </p:cNvPr>
          <p:cNvPicPr>
            <a:picLocks noChangeAspect="1"/>
          </p:cNvPicPr>
          <p:nvPr/>
        </p:nvPicPr>
        <p:blipFill>
          <a:blip r:embed="rId4"/>
          <a:stretch>
            <a:fillRect/>
          </a:stretch>
        </p:blipFill>
        <p:spPr>
          <a:xfrm>
            <a:off x="6612038" y="2361678"/>
            <a:ext cx="5013121" cy="2729251"/>
          </a:xfrm>
          <a:prstGeom prst="rect">
            <a:avLst/>
          </a:prstGeom>
        </p:spPr>
      </p:pic>
      <p:sp>
        <p:nvSpPr>
          <p:cNvPr id="14" name="文本框 13">
            <a:extLst>
              <a:ext uri="{FF2B5EF4-FFF2-40B4-BE49-F238E27FC236}">
                <a16:creationId xmlns:a16="http://schemas.microsoft.com/office/drawing/2014/main" id="{61D00A42-59D5-4EFD-B2A2-AC162DC5AFFC}"/>
              </a:ext>
            </a:extLst>
          </p:cNvPr>
          <p:cNvSpPr txBox="1"/>
          <p:nvPr/>
        </p:nvSpPr>
        <p:spPr>
          <a:xfrm>
            <a:off x="1256451" y="5106318"/>
            <a:ext cx="4457700" cy="369332"/>
          </a:xfrm>
          <a:prstGeom prst="rect">
            <a:avLst/>
          </a:prstGeom>
          <a:noFill/>
        </p:spPr>
        <p:txBody>
          <a:bodyPr wrap="square" rtlCol="0" anchor="ctr">
            <a:spAutoFit/>
          </a:bodyPr>
          <a:lstStyle/>
          <a:p>
            <a:pPr algn="ctr"/>
            <a:r>
              <a:rPr lang="en-US" altLang="zh-CN" dirty="0">
                <a:latin typeface="Times New Roman" panose="02020603050405020304" pitchFamily="18" charset="0"/>
                <a:cs typeface="Times New Roman" panose="02020603050405020304" pitchFamily="18" charset="0"/>
              </a:rPr>
              <a:t>Two types of anomalies [1]</a:t>
            </a:r>
            <a:endParaRPr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6311681-E57F-474C-A4D7-A480C6F87263}"/>
              </a:ext>
            </a:extLst>
          </p:cNvPr>
          <p:cNvSpPr txBox="1"/>
          <p:nvPr/>
        </p:nvSpPr>
        <p:spPr>
          <a:xfrm>
            <a:off x="6889748" y="5102436"/>
            <a:ext cx="4457700" cy="369332"/>
          </a:xfrm>
          <a:prstGeom prst="rect">
            <a:avLst/>
          </a:prstGeom>
          <a:noFill/>
        </p:spPr>
        <p:txBody>
          <a:bodyPr wrap="square" rtlCol="0" anchor="ctr">
            <a:spAutoFit/>
          </a:bodyPr>
          <a:lstStyle/>
          <a:p>
            <a:pPr algn="ctr"/>
            <a:r>
              <a:rPr lang="en-US" altLang="zh-CN" dirty="0">
                <a:latin typeface="Times New Roman" panose="02020603050405020304" pitchFamily="18" charset="0"/>
                <a:cs typeface="Times New Roman" panose="02020603050405020304" pitchFamily="18" charset="0"/>
              </a:rPr>
              <a:t>Critical difference diagrams [2]</a:t>
            </a:r>
            <a:endParaRPr lang="zh-CN" altLang="en-US"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8CA83D93-AD90-4DCE-9A7E-06EC8DD80DDC}"/>
              </a:ext>
            </a:extLst>
          </p:cNvPr>
          <p:cNvSpPr txBox="1"/>
          <p:nvPr/>
        </p:nvSpPr>
        <p:spPr>
          <a:xfrm>
            <a:off x="452445" y="5944260"/>
            <a:ext cx="11172714" cy="523220"/>
          </a:xfrm>
          <a:prstGeom prst="rect">
            <a:avLst/>
          </a:prstGeom>
          <a:noFill/>
        </p:spPr>
        <p:txBody>
          <a:bodyPr wrap="square" rtlCol="0">
            <a:spAutoFit/>
          </a:bodyPr>
          <a:lstStyle/>
          <a:p>
            <a:r>
              <a:rPr lang="en-US" altLang="zh-CN" sz="1400" dirty="0">
                <a:latin typeface="Times New Roman" panose="02020603050405020304" pitchFamily="18" charset="0"/>
                <a:cs typeface="Times New Roman" panose="02020603050405020304" pitchFamily="18" charset="0"/>
              </a:rPr>
              <a:t>[1] Z. Li et al,. Multivariate time series anomaly detection and interpretation using hierarchical inter-metric and temporal embedding. SIGKDD, 2021.</a:t>
            </a:r>
          </a:p>
          <a:p>
            <a:r>
              <a:rPr lang="en-US" altLang="zh-CN" sz="1400" dirty="0">
                <a:latin typeface="Times New Roman" panose="02020603050405020304" pitchFamily="18" charset="0"/>
                <a:cs typeface="Times New Roman" panose="02020603050405020304" pitchFamily="18" charset="0"/>
              </a:rPr>
              <a:t>[2] </a:t>
            </a:r>
            <a:r>
              <a:rPr lang="en-US" altLang="zh-CN" sz="1400" b="0" i="0" dirty="0">
                <a:effectLst/>
                <a:latin typeface="Times New Roman" panose="02020603050405020304" pitchFamily="18" charset="0"/>
                <a:cs typeface="Times New Roman" panose="02020603050405020304" pitchFamily="18" charset="0"/>
              </a:rPr>
              <a:t>Tuli S et al,. </a:t>
            </a:r>
            <a:r>
              <a:rPr lang="en-US" altLang="zh-CN" sz="1400" b="0" i="0" dirty="0" err="1">
                <a:effectLst/>
                <a:latin typeface="Times New Roman" panose="02020603050405020304" pitchFamily="18" charset="0"/>
                <a:cs typeface="Times New Roman" panose="02020603050405020304" pitchFamily="18" charset="0"/>
              </a:rPr>
              <a:t>Tranad</a:t>
            </a:r>
            <a:r>
              <a:rPr lang="en-US" altLang="zh-CN" sz="1400" b="0" i="0" dirty="0">
                <a:effectLst/>
                <a:latin typeface="Times New Roman" panose="02020603050405020304" pitchFamily="18" charset="0"/>
                <a:cs typeface="Times New Roman" panose="02020603050405020304" pitchFamily="18" charset="0"/>
              </a:rPr>
              <a:t>: Deep transformer networks for anomaly detection in multivariate time series data</a:t>
            </a:r>
            <a:r>
              <a:rPr lang="en-US" altLang="zh-CN" sz="1400" dirty="0">
                <a:latin typeface="Times New Roman" panose="02020603050405020304" pitchFamily="18" charset="0"/>
                <a:cs typeface="Times New Roman" panose="02020603050405020304" pitchFamily="18" charset="0"/>
              </a:rPr>
              <a:t>.</a:t>
            </a:r>
            <a:r>
              <a:rPr lang="en-US" altLang="zh-CN" sz="1400" b="0" i="0" dirty="0">
                <a:effectLst/>
                <a:latin typeface="Times New Roman" panose="02020603050405020304" pitchFamily="18" charset="0"/>
                <a:cs typeface="Times New Roman" panose="02020603050405020304" pitchFamily="18" charset="0"/>
              </a:rPr>
              <a:t> 2022.</a:t>
            </a:r>
            <a:endParaRPr lang="zh-CN" alt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2583238"/>
      </p:ext>
    </p:extLst>
  </p:cSld>
  <p:clrMapOvr>
    <a:masterClrMapping/>
  </p:clrMapOvr>
  <mc:AlternateContent xmlns:mc="http://schemas.openxmlformats.org/markup-compatibility/2006">
    <mc:Choice xmlns:p14="http://schemas.microsoft.com/office/powerpoint/2010/main" Requires="p14">
      <p:transition spd="slow" p14:dur="2000" advTm="98893"/>
    </mc:Choice>
    <mc:Fallback>
      <p:transition spd="slow" advTm="98893"/>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F5BB5C9-55AA-4D11-8F60-1747433CF030}"/>
              </a:ext>
            </a:extLst>
          </p:cNvPr>
          <p:cNvSpPr>
            <a:spLocks noGrp="1"/>
          </p:cNvSpPr>
          <p:nvPr>
            <p:ph type="sldNum" sz="quarter" idx="12"/>
          </p:nvPr>
        </p:nvSpPr>
        <p:spPr/>
        <p:txBody>
          <a:bodyPr/>
          <a:lstStyle/>
          <a:p>
            <a:fld id="{48F63A3B-78C7-47BE-AE5E-E10140E04643}" type="slidenum">
              <a:rPr lang="en-US" smtClean="0"/>
              <a:pPr/>
              <a:t>20</a:t>
            </a:fld>
            <a:endParaRPr lang="en-US" dirty="0"/>
          </a:p>
        </p:txBody>
      </p:sp>
      <p:sp>
        <p:nvSpPr>
          <p:cNvPr id="3" name="内容占位符 2">
            <a:extLst>
              <a:ext uri="{FF2B5EF4-FFF2-40B4-BE49-F238E27FC236}">
                <a16:creationId xmlns:a16="http://schemas.microsoft.com/office/drawing/2014/main" id="{134FF929-36C7-4344-BC6D-4D6751CA31F1}"/>
              </a:ext>
            </a:extLst>
          </p:cNvPr>
          <p:cNvSpPr>
            <a:spLocks noGrp="1"/>
          </p:cNvSpPr>
          <p:nvPr>
            <p:ph sz="quarter" idx="13"/>
          </p:nvPr>
        </p:nvSpPr>
        <p:spPr>
          <a:xfrm>
            <a:off x="0" y="1907222"/>
            <a:ext cx="12192000" cy="2428875"/>
          </a:xfrm>
        </p:spPr>
        <p:txBody>
          <a:bodyPr anchor="ctr">
            <a:normAutofit/>
          </a:bodyPr>
          <a:lstStyle/>
          <a:p>
            <a:pPr algn="ctr" eaLnBrk="1" hangingPunct="1">
              <a:lnSpc>
                <a:spcPct val="140000"/>
              </a:lnSpc>
              <a:buFont typeface="Arial" panose="020B0604020202020204" pitchFamily="34" charset="0"/>
              <a:buNone/>
              <a:defRPr/>
            </a:pPr>
            <a:r>
              <a:rPr lang="en-US" altLang="zh-CN" sz="3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Thank </a:t>
            </a:r>
            <a:r>
              <a:rPr lang="en-US" altLang="zh-CN" sz="3600" b="1" dirty="0">
                <a:latin typeface="Times New Roman" panose="02020603050405020304" pitchFamily="18" charset="0"/>
                <a:ea typeface="微软雅黑" panose="020B0503020204020204" pitchFamily="34" charset="-122"/>
                <a:cs typeface="Times New Roman" panose="02020603050405020304" pitchFamily="18" charset="0"/>
              </a:rPr>
              <a:t>You For Listening!</a:t>
            </a:r>
            <a:endParaRPr lang="en-US" altLang="zh-CN" sz="3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p>
            <a:pPr algn="ctr" eaLnBrk="1" hangingPunct="1">
              <a:lnSpc>
                <a:spcPct val="140000"/>
              </a:lnSpc>
              <a:buFont typeface="Arial" panose="020B0604020202020204" pitchFamily="34" charset="0"/>
              <a:buNone/>
              <a:defRPr/>
            </a:pPr>
            <a:r>
              <a:rPr lang="en-US" altLang="zh-CN" sz="3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Q </a:t>
            </a:r>
            <a:r>
              <a:rPr lang="en-US" altLang="zh-CN" sz="3600" b="1" dirty="0">
                <a:solidFill>
                  <a:srgbClr val="3F7141"/>
                </a:solidFill>
                <a:latin typeface="Times New Roman" panose="02020603050405020304" pitchFamily="18" charset="0"/>
                <a:ea typeface="微软雅黑" panose="020B0503020204020204" pitchFamily="34" charset="-122"/>
                <a:cs typeface="Times New Roman" panose="02020603050405020304" pitchFamily="18" charset="0"/>
              </a:rPr>
              <a:t>&amp;</a:t>
            </a:r>
            <a:r>
              <a:rPr lang="en-US" altLang="zh-CN" sz="3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rPr>
              <a:t> A</a:t>
            </a:r>
            <a:endParaRPr lang="zh-CN" altLang="en-US" sz="3600" b="1"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内容占位符 2">
            <a:extLst>
              <a:ext uri="{FF2B5EF4-FFF2-40B4-BE49-F238E27FC236}">
                <a16:creationId xmlns:a16="http://schemas.microsoft.com/office/drawing/2014/main" id="{060EE199-63F4-4E05-B4C1-D490F6A8489A}"/>
              </a:ext>
            </a:extLst>
          </p:cNvPr>
          <p:cNvSpPr txBox="1">
            <a:spLocks/>
          </p:cNvSpPr>
          <p:nvPr/>
        </p:nvSpPr>
        <p:spPr>
          <a:xfrm>
            <a:off x="838198" y="4744720"/>
            <a:ext cx="10901357" cy="1611629"/>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defRPr/>
            </a:pPr>
            <a:r>
              <a:rPr lang="en-US" altLang="zh-CN" sz="2000" dirty="0">
                <a:latin typeface="Times New Roman" panose="02020603050405020304" pitchFamily="18" charset="0"/>
                <a:cs typeface="Times New Roman" panose="02020603050405020304" pitchFamily="18" charset="0"/>
              </a:rPr>
              <a:t>							Gou Tan: tang29@mail2.sysu.edu.cn</a:t>
            </a:r>
          </a:p>
          <a:p>
            <a:pPr>
              <a:lnSpc>
                <a:spcPct val="100000"/>
              </a:lnSpc>
              <a:defRPr/>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Pengfei</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Chen: chenpf7@mail.sysu.edu.cn</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545244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3</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Is deploying the high-performing models as a service the last step?</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Background</a:t>
            </a:r>
            <a:endParaRPr lang="zh-CN" altLang="en-US" dirty="0"/>
          </a:p>
        </p:txBody>
      </p:sp>
      <p:sp>
        <p:nvSpPr>
          <p:cNvPr id="5" name="文本框 4">
            <a:extLst>
              <a:ext uri="{FF2B5EF4-FFF2-40B4-BE49-F238E27FC236}">
                <a16:creationId xmlns:a16="http://schemas.microsoft.com/office/drawing/2014/main" id="{7A9AF69A-64BE-4396-85ED-DA7C8A1A1915}"/>
              </a:ext>
            </a:extLst>
          </p:cNvPr>
          <p:cNvSpPr txBox="1"/>
          <p:nvPr/>
        </p:nvSpPr>
        <p:spPr>
          <a:xfrm>
            <a:off x="1424359" y="3013501"/>
            <a:ext cx="1659600" cy="830997"/>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spAutoFit/>
          </a:bodyPr>
          <a:lstStyle/>
          <a:p>
            <a:pPr algn="ctr"/>
            <a:r>
              <a:rPr lang="en-US" altLang="zh-CN" sz="2400" dirty="0">
                <a:latin typeface="Times New Roman" panose="02020603050405020304" pitchFamily="18" charset="0"/>
                <a:cs typeface="Times New Roman" panose="02020603050405020304" pitchFamily="18" charset="0"/>
              </a:rPr>
              <a:t>Data</a:t>
            </a:r>
          </a:p>
          <a:p>
            <a:pPr algn="ctr"/>
            <a:r>
              <a:rPr lang="en-US" altLang="zh-CN" sz="2400" dirty="0">
                <a:latin typeface="Times New Roman" panose="02020603050405020304" pitchFamily="18" charset="0"/>
                <a:cs typeface="Times New Roman" panose="02020603050405020304" pitchFamily="18" charset="0"/>
              </a:rPr>
              <a:t>preparation</a:t>
            </a:r>
            <a:endParaRPr lang="zh-CN" altLang="en-US" sz="24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F4ACFBFD-A6D3-46E2-B894-0D9DDD6F341B}"/>
              </a:ext>
            </a:extLst>
          </p:cNvPr>
          <p:cNvSpPr txBox="1"/>
          <p:nvPr/>
        </p:nvSpPr>
        <p:spPr>
          <a:xfrm>
            <a:off x="3393360" y="3013501"/>
            <a:ext cx="1661161" cy="830997"/>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spAutoFit/>
          </a:bodyPr>
          <a:lstStyle/>
          <a:p>
            <a:pPr algn="ctr"/>
            <a:r>
              <a:rPr lang="en-US" altLang="zh-CN" sz="2400" dirty="0">
                <a:latin typeface="Times New Roman" panose="02020603050405020304" pitchFamily="18" charset="0"/>
                <a:cs typeface="Times New Roman" panose="02020603050405020304" pitchFamily="18" charset="0"/>
              </a:rPr>
              <a:t>Feature</a:t>
            </a:r>
          </a:p>
          <a:p>
            <a:pPr algn="ctr"/>
            <a:r>
              <a:rPr lang="en-US" altLang="zh-CN" sz="2400" dirty="0">
                <a:latin typeface="Times New Roman" panose="02020603050405020304" pitchFamily="18" charset="0"/>
                <a:cs typeface="Times New Roman" panose="02020603050405020304" pitchFamily="18" charset="0"/>
              </a:rPr>
              <a:t>engineering</a:t>
            </a:r>
            <a:endParaRPr lang="zh-CN" altLang="en-US" sz="2400"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DCC05287-3411-4AD5-9834-B51124E0191F}"/>
              </a:ext>
            </a:extLst>
          </p:cNvPr>
          <p:cNvSpPr txBox="1"/>
          <p:nvPr/>
        </p:nvSpPr>
        <p:spPr>
          <a:xfrm>
            <a:off x="5363922" y="3013501"/>
            <a:ext cx="1286353" cy="830997"/>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spAutoFit/>
          </a:bodyPr>
          <a:lstStyle/>
          <a:p>
            <a:pPr algn="ctr"/>
            <a:r>
              <a:rPr lang="en-US" altLang="zh-CN" sz="2400" dirty="0">
                <a:latin typeface="Times New Roman" panose="02020603050405020304" pitchFamily="18" charset="0"/>
                <a:cs typeface="Times New Roman" panose="02020603050405020304" pitchFamily="18" charset="0"/>
              </a:rPr>
              <a:t>Model</a:t>
            </a:r>
          </a:p>
          <a:p>
            <a:pPr algn="ctr"/>
            <a:r>
              <a:rPr lang="en-US" altLang="zh-CN" sz="2400" dirty="0">
                <a:latin typeface="Times New Roman" panose="02020603050405020304" pitchFamily="18" charset="0"/>
                <a:cs typeface="Times New Roman" panose="02020603050405020304" pitchFamily="18" charset="0"/>
              </a:rPr>
              <a:t>training</a:t>
            </a:r>
            <a:endParaRPr lang="zh-CN" altLang="en-US" sz="2400"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FC82D038-5999-450F-B0AD-949B33A1E520}"/>
              </a:ext>
            </a:extLst>
          </p:cNvPr>
          <p:cNvSpPr txBox="1"/>
          <p:nvPr/>
        </p:nvSpPr>
        <p:spPr>
          <a:xfrm>
            <a:off x="6959676" y="3013501"/>
            <a:ext cx="1577249" cy="830997"/>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spAutoFit/>
          </a:bodyPr>
          <a:lstStyle/>
          <a:p>
            <a:pPr algn="ctr"/>
            <a:r>
              <a:rPr lang="en-US" altLang="zh-CN" sz="2400" dirty="0">
                <a:latin typeface="Times New Roman" panose="02020603050405020304" pitchFamily="18" charset="0"/>
                <a:cs typeface="Times New Roman" panose="02020603050405020304" pitchFamily="18" charset="0"/>
              </a:rPr>
              <a:t>Model</a:t>
            </a:r>
          </a:p>
          <a:p>
            <a:pPr algn="ctr"/>
            <a:r>
              <a:rPr lang="en-US" altLang="zh-CN" sz="2400" dirty="0">
                <a:latin typeface="Times New Roman" panose="02020603050405020304" pitchFamily="18" charset="0"/>
                <a:cs typeface="Times New Roman" panose="02020603050405020304" pitchFamily="18" charset="0"/>
              </a:rPr>
              <a:t>evaluation</a:t>
            </a:r>
            <a:endParaRPr lang="zh-CN" altLang="en-US" sz="2400"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17087EC5-F78D-4241-BA5E-A152AFFEBEB4}"/>
              </a:ext>
            </a:extLst>
          </p:cNvPr>
          <p:cNvSpPr txBox="1"/>
          <p:nvPr/>
        </p:nvSpPr>
        <p:spPr>
          <a:xfrm>
            <a:off x="8846326" y="3013501"/>
            <a:ext cx="1659600" cy="830997"/>
          </a:xfrm>
          <a:prstGeom prst="rect">
            <a:avLst/>
          </a:prstGeom>
          <a:solidFill>
            <a:srgbClr val="3F7141"/>
          </a:solidFill>
          <a:ln>
            <a:noFill/>
          </a:ln>
        </p:spPr>
        <p:style>
          <a:lnRef idx="2">
            <a:schemeClr val="accent6">
              <a:shade val="50000"/>
            </a:schemeClr>
          </a:lnRef>
          <a:fillRef idx="1">
            <a:schemeClr val="accent6"/>
          </a:fillRef>
          <a:effectRef idx="0">
            <a:schemeClr val="accent6"/>
          </a:effectRef>
          <a:fontRef idx="minor">
            <a:schemeClr val="lt1"/>
          </a:fontRef>
        </p:style>
        <p:txBody>
          <a:bodyPr wrap="square" rtlCol="0" anchor="ctr">
            <a:spAutoFit/>
          </a:bodyPr>
          <a:lstStyle/>
          <a:p>
            <a:pPr algn="ctr"/>
            <a:r>
              <a:rPr lang="en-US" altLang="zh-CN" sz="2400" dirty="0">
                <a:latin typeface="Times New Roman" panose="02020603050405020304" pitchFamily="18" charset="0"/>
                <a:cs typeface="Times New Roman" panose="02020603050405020304" pitchFamily="18" charset="0"/>
              </a:rPr>
              <a:t>Model</a:t>
            </a:r>
          </a:p>
          <a:p>
            <a:pPr algn="ctr"/>
            <a:r>
              <a:rPr lang="en-US" altLang="zh-CN" sz="2400" dirty="0">
                <a:latin typeface="Times New Roman" panose="02020603050405020304" pitchFamily="18" charset="0"/>
                <a:cs typeface="Times New Roman" panose="02020603050405020304" pitchFamily="18" charset="0"/>
              </a:rPr>
              <a:t>deployment</a:t>
            </a:r>
            <a:endParaRPr lang="zh-CN" altLang="en-US" sz="2400" dirty="0">
              <a:latin typeface="Times New Roman" panose="02020603050405020304" pitchFamily="18" charset="0"/>
              <a:cs typeface="Times New Roman" panose="02020603050405020304" pitchFamily="18" charset="0"/>
            </a:endParaRPr>
          </a:p>
        </p:txBody>
      </p:sp>
      <p:cxnSp>
        <p:nvCxnSpPr>
          <p:cNvPr id="14" name="直接连接符 13">
            <a:extLst>
              <a:ext uri="{FF2B5EF4-FFF2-40B4-BE49-F238E27FC236}">
                <a16:creationId xmlns:a16="http://schemas.microsoft.com/office/drawing/2014/main" id="{1C0ABDDE-8EBE-4EF9-A2D4-834506440A2A}"/>
              </a:ext>
            </a:extLst>
          </p:cNvPr>
          <p:cNvCxnSpPr>
            <a:stCxn id="5" idx="3"/>
            <a:endCxn id="7" idx="1"/>
          </p:cNvCxnSpPr>
          <p:nvPr/>
        </p:nvCxnSpPr>
        <p:spPr>
          <a:xfrm>
            <a:off x="3083959" y="3429000"/>
            <a:ext cx="309401" cy="0"/>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1A79CB50-08DF-4C8F-962F-82BA05819666}"/>
              </a:ext>
            </a:extLst>
          </p:cNvPr>
          <p:cNvCxnSpPr>
            <a:cxnSpLocks/>
            <a:stCxn id="8" idx="1"/>
            <a:endCxn id="7" idx="3"/>
          </p:cNvCxnSpPr>
          <p:nvPr/>
        </p:nvCxnSpPr>
        <p:spPr>
          <a:xfrm flipH="1">
            <a:off x="5054521" y="3429000"/>
            <a:ext cx="309401" cy="0"/>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6B0B34C6-ABAA-4A42-8C61-C2186BD0A36E}"/>
              </a:ext>
            </a:extLst>
          </p:cNvPr>
          <p:cNvCxnSpPr>
            <a:cxnSpLocks/>
            <a:stCxn id="8" idx="3"/>
            <a:endCxn id="9" idx="1"/>
          </p:cNvCxnSpPr>
          <p:nvPr/>
        </p:nvCxnSpPr>
        <p:spPr>
          <a:xfrm>
            <a:off x="6650275" y="3429000"/>
            <a:ext cx="309401" cy="0"/>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EC33E4C-1E35-4EE1-80D7-D561E5D2021C}"/>
              </a:ext>
            </a:extLst>
          </p:cNvPr>
          <p:cNvCxnSpPr>
            <a:cxnSpLocks/>
            <a:stCxn id="9" idx="3"/>
            <a:endCxn id="10" idx="1"/>
          </p:cNvCxnSpPr>
          <p:nvPr/>
        </p:nvCxnSpPr>
        <p:spPr>
          <a:xfrm>
            <a:off x="8536925" y="3429000"/>
            <a:ext cx="309401" cy="0"/>
          </a:xfrm>
          <a:prstGeom prst="line">
            <a:avLst/>
          </a:prstGeom>
          <a:ln w="571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连接符: 肘形 38">
            <a:extLst>
              <a:ext uri="{FF2B5EF4-FFF2-40B4-BE49-F238E27FC236}">
                <a16:creationId xmlns:a16="http://schemas.microsoft.com/office/drawing/2014/main" id="{9AFE0C90-42AB-490D-903F-0B12C4A640B4}"/>
              </a:ext>
            </a:extLst>
          </p:cNvPr>
          <p:cNvCxnSpPr>
            <a:cxnSpLocks/>
            <a:stCxn id="9" idx="2"/>
            <a:endCxn id="7" idx="2"/>
          </p:cNvCxnSpPr>
          <p:nvPr/>
        </p:nvCxnSpPr>
        <p:spPr>
          <a:xfrm rot="5400000">
            <a:off x="5986121" y="2082318"/>
            <a:ext cx="12700" cy="3524360"/>
          </a:xfrm>
          <a:prstGeom prst="bentConnector3">
            <a:avLst>
              <a:gd name="adj1" fmla="val 3400000"/>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连接符: 肘形 47">
            <a:extLst>
              <a:ext uri="{FF2B5EF4-FFF2-40B4-BE49-F238E27FC236}">
                <a16:creationId xmlns:a16="http://schemas.microsoft.com/office/drawing/2014/main" id="{21AA8A6C-B5CB-40EF-9384-F6D49FD315AA}"/>
              </a:ext>
            </a:extLst>
          </p:cNvPr>
          <p:cNvCxnSpPr>
            <a:cxnSpLocks/>
            <a:stCxn id="9" idx="2"/>
            <a:endCxn id="8" idx="2"/>
          </p:cNvCxnSpPr>
          <p:nvPr/>
        </p:nvCxnSpPr>
        <p:spPr>
          <a:xfrm rot="5400000">
            <a:off x="6877700" y="2973897"/>
            <a:ext cx="12700" cy="1741202"/>
          </a:xfrm>
          <a:prstGeom prst="bentConnector3">
            <a:avLst>
              <a:gd name="adj1" fmla="val 3420000"/>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连接符: 肘形 52">
            <a:extLst>
              <a:ext uri="{FF2B5EF4-FFF2-40B4-BE49-F238E27FC236}">
                <a16:creationId xmlns:a16="http://schemas.microsoft.com/office/drawing/2014/main" id="{4F1C73AC-0BB7-47D5-BB63-F7F256870930}"/>
              </a:ext>
            </a:extLst>
          </p:cNvPr>
          <p:cNvCxnSpPr>
            <a:cxnSpLocks/>
            <a:stCxn id="8" idx="0"/>
            <a:endCxn id="9" idx="0"/>
          </p:cNvCxnSpPr>
          <p:nvPr/>
        </p:nvCxnSpPr>
        <p:spPr>
          <a:xfrm rot="5400000" flipH="1" flipV="1">
            <a:off x="6877700" y="2142900"/>
            <a:ext cx="12700" cy="1741202"/>
          </a:xfrm>
          <a:prstGeom prst="bentConnector3">
            <a:avLst>
              <a:gd name="adj1" fmla="val 2920000"/>
            </a:avLst>
          </a:prstGeom>
          <a:ln w="571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连接符: 肘形 69">
            <a:extLst>
              <a:ext uri="{FF2B5EF4-FFF2-40B4-BE49-F238E27FC236}">
                <a16:creationId xmlns:a16="http://schemas.microsoft.com/office/drawing/2014/main" id="{D6D09394-9E75-4098-80DE-21103E0AC95A}"/>
              </a:ext>
            </a:extLst>
          </p:cNvPr>
          <p:cNvCxnSpPr>
            <a:cxnSpLocks/>
            <a:stCxn id="10" idx="2"/>
          </p:cNvCxnSpPr>
          <p:nvPr/>
        </p:nvCxnSpPr>
        <p:spPr>
          <a:xfrm>
            <a:off x="9676126" y="3844498"/>
            <a:ext cx="0" cy="88839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F8A6D40B-7955-40B6-8A7C-03C9731B0702}"/>
              </a:ext>
            </a:extLst>
          </p:cNvPr>
          <p:cNvSpPr txBox="1"/>
          <p:nvPr/>
        </p:nvSpPr>
        <p:spPr>
          <a:xfrm>
            <a:off x="8797709" y="4755793"/>
            <a:ext cx="1756767" cy="830997"/>
          </a:xfrm>
          <a:prstGeom prst="rect">
            <a:avLst/>
          </a:prstGeom>
          <a:solidFill>
            <a:schemeClr val="bg2"/>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r>
              <a:rPr lang="en-US" altLang="zh-CN" sz="2400" b="1" dirty="0">
                <a:solidFill>
                  <a:srgbClr val="FF0000"/>
                </a:solidFill>
                <a:latin typeface="Times New Roman" panose="02020603050405020304" pitchFamily="18" charset="0"/>
                <a:cs typeface="Times New Roman" panose="02020603050405020304" pitchFamily="18" charset="0"/>
              </a:rPr>
              <a:t>Monitoring</a:t>
            </a:r>
            <a:endParaRPr lang="zh-CN" altLang="en-US" sz="2400" b="1" dirty="0">
              <a:solidFill>
                <a:srgbClr val="FF0000"/>
              </a:solidFill>
              <a:latin typeface="Times New Roman" panose="02020603050405020304" pitchFamily="18" charset="0"/>
              <a:cs typeface="Times New Roman" panose="02020603050405020304" pitchFamily="18" charset="0"/>
            </a:endParaRPr>
          </a:p>
        </p:txBody>
      </p:sp>
      <p:cxnSp>
        <p:nvCxnSpPr>
          <p:cNvPr id="37" name="连接符: 肘形 69">
            <a:extLst>
              <a:ext uri="{FF2B5EF4-FFF2-40B4-BE49-F238E27FC236}">
                <a16:creationId xmlns:a16="http://schemas.microsoft.com/office/drawing/2014/main" id="{36438E84-7FC4-41C8-8188-56A0EC5977CB}"/>
              </a:ext>
            </a:extLst>
          </p:cNvPr>
          <p:cNvCxnSpPr>
            <a:cxnSpLocks/>
            <a:stCxn id="36" idx="1"/>
          </p:cNvCxnSpPr>
          <p:nvPr/>
        </p:nvCxnSpPr>
        <p:spPr>
          <a:xfrm rot="10800000">
            <a:off x="5713915" y="3867398"/>
            <a:ext cx="3083795" cy="1303894"/>
          </a:xfrm>
          <a:prstGeom prst="bentConnector3">
            <a:avLst>
              <a:gd name="adj1" fmla="val 99997"/>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连接符: 肘形 69">
            <a:extLst>
              <a:ext uri="{FF2B5EF4-FFF2-40B4-BE49-F238E27FC236}">
                <a16:creationId xmlns:a16="http://schemas.microsoft.com/office/drawing/2014/main" id="{3C12AFCA-AD59-41E6-92B1-204B72F011FB}"/>
              </a:ext>
            </a:extLst>
          </p:cNvPr>
          <p:cNvCxnSpPr>
            <a:cxnSpLocks/>
            <a:stCxn id="36" idx="1"/>
          </p:cNvCxnSpPr>
          <p:nvPr/>
        </p:nvCxnSpPr>
        <p:spPr>
          <a:xfrm rot="10800000">
            <a:off x="3901919" y="3873750"/>
            <a:ext cx="4895790" cy="1297543"/>
          </a:xfrm>
          <a:prstGeom prst="bentConnector3">
            <a:avLst>
              <a:gd name="adj1" fmla="val 100014"/>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3" name="文本框 62">
            <a:extLst>
              <a:ext uri="{FF2B5EF4-FFF2-40B4-BE49-F238E27FC236}">
                <a16:creationId xmlns:a16="http://schemas.microsoft.com/office/drawing/2014/main" id="{636E6E73-9508-45CE-91A0-21A0B36FBA17}"/>
              </a:ext>
            </a:extLst>
          </p:cNvPr>
          <p:cNvSpPr txBox="1"/>
          <p:nvPr/>
        </p:nvSpPr>
        <p:spPr>
          <a:xfrm>
            <a:off x="8797709" y="4755793"/>
            <a:ext cx="1756800" cy="830997"/>
          </a:xfrm>
          <a:prstGeom prst="rect">
            <a:avLst/>
          </a:prstGeom>
          <a:solidFill>
            <a:schemeClr val="bg2"/>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r>
              <a:rPr lang="en-US" altLang="zh-CN" sz="4800" b="1" dirty="0">
                <a:solidFill>
                  <a:srgbClr val="FF0000"/>
                </a:solidFill>
                <a:latin typeface="Times New Roman" panose="02020603050405020304" pitchFamily="18" charset="0"/>
                <a:cs typeface="Times New Roman" panose="02020603050405020304" pitchFamily="18" charset="0"/>
              </a:rPr>
              <a:t>?</a:t>
            </a:r>
            <a:endParaRPr lang="zh-CN" altLang="en-US" sz="4800" b="1" dirty="0">
              <a:solidFill>
                <a:srgbClr val="FF0000"/>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948810327"/>
      </p:ext>
    </p:extLst>
  </p:cSld>
  <p:clrMapOvr>
    <a:masterClrMapping/>
  </p:clrMapOvr>
  <mc:AlternateContent xmlns:mc="http://schemas.openxmlformats.org/markup-compatibility/2006">
    <mc:Choice xmlns:p14="http://schemas.microsoft.com/office/powerpoint/2010/main" Requires="p14">
      <p:transition spd="slow" p14:dur="2000" advTm="65950"/>
    </mc:Choice>
    <mc:Fallback>
      <p:transition spd="slow" advTm="659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4</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b="0" i="0" dirty="0">
                <a:solidFill>
                  <a:srgbClr val="000000"/>
                </a:solidFill>
                <a:effectLst/>
              </a:rPr>
              <a:t>What do we need to monitor</a:t>
            </a:r>
            <a:r>
              <a:rPr lang="en-US" altLang="zh-CN" dirty="0">
                <a:solidFill>
                  <a:srgbClr val="000000"/>
                </a:solidFill>
              </a:rPr>
              <a:t>?</a:t>
            </a:r>
            <a:r>
              <a:rPr lang="en-US" altLang="zh-CN" b="0" i="0" dirty="0">
                <a:solidFill>
                  <a:srgbClr val="000000"/>
                </a:solidFill>
                <a:effectLst/>
              </a:rPr>
              <a:t> &amp; Can we monitor them?</a:t>
            </a:r>
            <a:endParaRPr lang="en-US" altLang="zh-CN" dirty="0">
              <a:ea typeface="微软雅黑" panose="020B0503020204020204" pitchFamily="34" charset="-122"/>
            </a:endParaRP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Background</a:t>
            </a:r>
            <a:endParaRPr lang="zh-CN" altLang="en-US" dirty="0"/>
          </a:p>
        </p:txBody>
      </p:sp>
      <p:pic>
        <p:nvPicPr>
          <p:cNvPr id="133" name="图片 132">
            <a:extLst>
              <a:ext uri="{FF2B5EF4-FFF2-40B4-BE49-F238E27FC236}">
                <a16:creationId xmlns:a16="http://schemas.microsoft.com/office/drawing/2014/main" id="{EF5FE2E3-E646-4754-AF80-C70F16A0359B}"/>
              </a:ext>
            </a:extLst>
          </p:cNvPr>
          <p:cNvPicPr>
            <a:picLocks noChangeAspect="1"/>
          </p:cNvPicPr>
          <p:nvPr/>
        </p:nvPicPr>
        <p:blipFill>
          <a:blip r:embed="rId3"/>
          <a:stretch>
            <a:fillRect/>
          </a:stretch>
        </p:blipFill>
        <p:spPr>
          <a:xfrm>
            <a:off x="1700530" y="2039332"/>
            <a:ext cx="8790940" cy="4151437"/>
          </a:xfrm>
          <a:prstGeom prst="rect">
            <a:avLst/>
          </a:prstGeom>
        </p:spPr>
      </p:pic>
    </p:spTree>
    <p:extLst>
      <p:ext uri="{BB962C8B-B14F-4D97-AF65-F5344CB8AC3E}">
        <p14:creationId xmlns:p14="http://schemas.microsoft.com/office/powerpoint/2010/main" val="3391962687"/>
      </p:ext>
    </p:extLst>
  </p:cSld>
  <p:clrMapOvr>
    <a:masterClrMapping/>
  </p:clrMapOvr>
  <mc:AlternateContent xmlns:mc="http://schemas.openxmlformats.org/markup-compatibility/2006">
    <mc:Choice xmlns:p14="http://schemas.microsoft.com/office/powerpoint/2010/main" Requires="p14">
      <p:transition spd="slow" p14:dur="2000" advTm="245"/>
    </mc:Choice>
    <mc:Fallback>
      <p:transition spd="slow" advTm="24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5</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b="0" i="0" dirty="0">
                <a:solidFill>
                  <a:srgbClr val="000000"/>
                </a:solidFill>
                <a:effectLst/>
              </a:rPr>
              <a:t>What do we need to monitor</a:t>
            </a:r>
            <a:r>
              <a:rPr lang="en-US" altLang="zh-CN" dirty="0">
                <a:solidFill>
                  <a:srgbClr val="000000"/>
                </a:solidFill>
              </a:rPr>
              <a:t>?</a:t>
            </a:r>
            <a:r>
              <a:rPr lang="en-US" altLang="zh-CN" b="0" i="0" dirty="0">
                <a:solidFill>
                  <a:srgbClr val="000000"/>
                </a:solidFill>
                <a:effectLst/>
              </a:rPr>
              <a:t> &amp; Can we monitor them?</a:t>
            </a:r>
            <a:endParaRPr lang="en-US" altLang="zh-CN" dirty="0">
              <a:ea typeface="微软雅黑" panose="020B0503020204020204" pitchFamily="34" charset="-122"/>
            </a:endParaRP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Background</a:t>
            </a:r>
            <a:endParaRPr lang="zh-CN" altLang="en-US" dirty="0"/>
          </a:p>
        </p:txBody>
      </p:sp>
      <p:pic>
        <p:nvPicPr>
          <p:cNvPr id="7" name="图片 6">
            <a:extLst>
              <a:ext uri="{FF2B5EF4-FFF2-40B4-BE49-F238E27FC236}">
                <a16:creationId xmlns:a16="http://schemas.microsoft.com/office/drawing/2014/main" id="{428AC8D7-C691-4000-ADF0-A45FA7BDEA62}"/>
              </a:ext>
            </a:extLst>
          </p:cNvPr>
          <p:cNvPicPr>
            <a:picLocks noChangeAspect="1"/>
          </p:cNvPicPr>
          <p:nvPr/>
        </p:nvPicPr>
        <p:blipFill>
          <a:blip r:embed="rId3"/>
          <a:stretch>
            <a:fillRect/>
          </a:stretch>
        </p:blipFill>
        <p:spPr>
          <a:xfrm>
            <a:off x="2765871" y="2387188"/>
            <a:ext cx="6660257" cy="3638002"/>
          </a:xfrm>
          <a:prstGeom prst="rect">
            <a:avLst/>
          </a:prstGeom>
        </p:spPr>
      </p:pic>
    </p:spTree>
    <p:extLst>
      <p:ext uri="{BB962C8B-B14F-4D97-AF65-F5344CB8AC3E}">
        <p14:creationId xmlns:p14="http://schemas.microsoft.com/office/powerpoint/2010/main" val="265293038"/>
      </p:ext>
    </p:extLst>
  </p:cSld>
  <p:clrMapOvr>
    <a:masterClrMapping/>
  </p:clrMapOvr>
  <mc:AlternateContent xmlns:mc="http://schemas.openxmlformats.org/markup-compatibility/2006">
    <mc:Choice xmlns:p14="http://schemas.microsoft.com/office/powerpoint/2010/main" Requires="p14">
      <p:transition spd="slow" p14:dur="2000" advTm="43266"/>
    </mc:Choice>
    <mc:Fallback>
      <p:transition spd="slow" advTm="4326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6</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pPr algn="just"/>
            <a:r>
              <a:rPr lang="en-US" altLang="zh-CN" dirty="0">
                <a:solidFill>
                  <a:srgbClr val="000000"/>
                </a:solidFill>
              </a:rPr>
              <a:t>Challenges</a:t>
            </a:r>
          </a:p>
          <a:p>
            <a:pPr lvl="1" algn="just"/>
            <a:r>
              <a:rPr lang="en-US" altLang="zh-CN" dirty="0">
                <a:solidFill>
                  <a:srgbClr val="000000"/>
                </a:solidFill>
              </a:rPr>
              <a:t>The Quality of Model Services Lacks Standards.</a:t>
            </a:r>
            <a:endParaRPr lang="zh-CN" altLang="zh-CN" dirty="0">
              <a:solidFill>
                <a:srgbClr val="000000"/>
              </a:solidFill>
            </a:endParaRPr>
          </a:p>
          <a:p>
            <a:pPr lvl="1" algn="just"/>
            <a:r>
              <a:rPr lang="en-US" altLang="zh-CN" dirty="0">
                <a:solidFill>
                  <a:srgbClr val="000000"/>
                </a:solidFill>
              </a:rPr>
              <a:t>Lack of Data Drift Labels.</a:t>
            </a:r>
            <a:endParaRPr lang="zh-CN" altLang="zh-CN" dirty="0">
              <a:solidFill>
                <a:srgbClr val="000000"/>
              </a:solidFill>
            </a:endParaRPr>
          </a:p>
          <a:p>
            <a:pPr lvl="1" algn="just"/>
            <a:r>
              <a:rPr lang="en-US" altLang="zh-CN" dirty="0">
                <a:solidFill>
                  <a:srgbClr val="000000"/>
                </a:solidFill>
              </a:rPr>
              <a:t>The Detection Method Needs to be Updated in Time.</a:t>
            </a:r>
            <a:endParaRPr lang="zh-CN" altLang="zh-CN" dirty="0">
              <a:solidFill>
                <a:srgbClr val="000000"/>
              </a:solidFill>
            </a:endParaRPr>
          </a:p>
          <a:p>
            <a:pPr lvl="1" algn="just"/>
            <a:r>
              <a:rPr lang="en-US" altLang="zh-CN" dirty="0">
                <a:solidFill>
                  <a:srgbClr val="000000"/>
                </a:solidFill>
              </a:rPr>
              <a:t>Interpretability.</a:t>
            </a:r>
            <a:endParaRPr lang="zh-CN" altLang="zh-CN" dirty="0">
              <a:solidFill>
                <a:srgbClr val="000000"/>
              </a:solidFill>
            </a:endParaRPr>
          </a:p>
          <a:p>
            <a:endParaRPr lang="en-US" altLang="zh-CN" dirty="0">
              <a:ea typeface="微软雅黑" panose="020B0503020204020204" pitchFamily="34" charset="-122"/>
            </a:endParaRP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Background</a:t>
            </a:r>
            <a:endParaRPr lang="zh-CN" altLang="en-US" dirty="0"/>
          </a:p>
        </p:txBody>
      </p:sp>
    </p:spTree>
    <p:extLst>
      <p:ext uri="{BB962C8B-B14F-4D97-AF65-F5344CB8AC3E}">
        <p14:creationId xmlns:p14="http://schemas.microsoft.com/office/powerpoint/2010/main" val="2271831384"/>
      </p:ext>
    </p:extLst>
  </p:cSld>
  <p:clrMapOvr>
    <a:masterClrMapping/>
  </p:clrMapOvr>
  <mc:AlternateContent xmlns:mc="http://schemas.openxmlformats.org/markup-compatibility/2006">
    <mc:Choice xmlns:p14="http://schemas.microsoft.com/office/powerpoint/2010/main" Requires="p14">
      <p:transition spd="slow" p14:dur="2000" advTm="169421"/>
    </mc:Choice>
    <mc:Fallback>
      <p:transition spd="slow" advTm="1694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7</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End-to-end Monitoring Approach</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Overview design</a:t>
            </a:r>
            <a:endParaRPr lang="zh-CN" altLang="en-US" dirty="0"/>
          </a:p>
        </p:txBody>
      </p:sp>
      <p:pic>
        <p:nvPicPr>
          <p:cNvPr id="16" name="图片 15">
            <a:extLst>
              <a:ext uri="{FF2B5EF4-FFF2-40B4-BE49-F238E27FC236}">
                <a16:creationId xmlns:a16="http://schemas.microsoft.com/office/drawing/2014/main" id="{12D7F30B-260C-4AB4-9859-0FD87B6D748C}"/>
              </a:ext>
            </a:extLst>
          </p:cNvPr>
          <p:cNvPicPr>
            <a:picLocks noChangeAspect="1"/>
          </p:cNvPicPr>
          <p:nvPr/>
        </p:nvPicPr>
        <p:blipFill>
          <a:blip r:embed="rId3"/>
          <a:stretch>
            <a:fillRect/>
          </a:stretch>
        </p:blipFill>
        <p:spPr>
          <a:xfrm>
            <a:off x="1604889" y="1963451"/>
            <a:ext cx="8982222" cy="4392898"/>
          </a:xfrm>
          <a:prstGeom prst="rect">
            <a:avLst/>
          </a:prstGeom>
        </p:spPr>
      </p:pic>
    </p:spTree>
    <p:extLst>
      <p:ext uri="{BB962C8B-B14F-4D97-AF65-F5344CB8AC3E}">
        <p14:creationId xmlns:p14="http://schemas.microsoft.com/office/powerpoint/2010/main" val="3790204579"/>
      </p:ext>
    </p:extLst>
  </p:cSld>
  <p:clrMapOvr>
    <a:masterClrMapping/>
  </p:clrMapOvr>
  <mc:AlternateContent xmlns:mc="http://schemas.openxmlformats.org/markup-compatibility/2006">
    <mc:Choice xmlns:p14="http://schemas.microsoft.com/office/powerpoint/2010/main" Requires="p14">
      <p:transition spd="slow" p14:dur="2000" advTm="10857"/>
    </mc:Choice>
    <mc:Fallback>
      <p:transition spd="slow" advTm="1085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12D7F30B-260C-4AB4-9859-0FD87B6D748C}"/>
              </a:ext>
            </a:extLst>
          </p:cNvPr>
          <p:cNvPicPr>
            <a:picLocks noChangeAspect="1"/>
          </p:cNvPicPr>
          <p:nvPr/>
        </p:nvPicPr>
        <p:blipFill>
          <a:blip r:embed="rId4"/>
          <a:stretch>
            <a:fillRect/>
          </a:stretch>
        </p:blipFill>
        <p:spPr>
          <a:xfrm>
            <a:off x="1604889" y="1963451"/>
            <a:ext cx="8982222" cy="4392898"/>
          </a:xfrm>
          <a:prstGeom prst="rect">
            <a:avLst/>
          </a:prstGeom>
        </p:spPr>
      </p:pic>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8</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Data Collection and Statistical Analysis</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Overview design</a:t>
            </a:r>
            <a:endParaRPr lang="zh-CN" altLang="en-US" dirty="0"/>
          </a:p>
        </p:txBody>
      </p:sp>
      <p:sp>
        <p:nvSpPr>
          <p:cNvPr id="6" name="矩形 5">
            <a:extLst>
              <a:ext uri="{FF2B5EF4-FFF2-40B4-BE49-F238E27FC236}">
                <a16:creationId xmlns:a16="http://schemas.microsoft.com/office/drawing/2014/main" id="{902AAD89-1E84-42D6-99A3-0717E570E325}"/>
              </a:ext>
            </a:extLst>
          </p:cNvPr>
          <p:cNvSpPr/>
          <p:nvPr/>
        </p:nvSpPr>
        <p:spPr>
          <a:xfrm>
            <a:off x="2455334" y="2082801"/>
            <a:ext cx="1109133" cy="914399"/>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3EC0E54E-7695-4124-A607-135B9CA691A7}"/>
              </a:ext>
            </a:extLst>
          </p:cNvPr>
          <p:cNvSpPr/>
          <p:nvPr/>
        </p:nvSpPr>
        <p:spPr>
          <a:xfrm>
            <a:off x="2324100" y="4258736"/>
            <a:ext cx="1371600" cy="69426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316AD39F-C61C-462C-BD91-B449ACC6F5CB}"/>
              </a:ext>
            </a:extLst>
          </p:cNvPr>
          <p:cNvSpPr/>
          <p:nvPr/>
        </p:nvSpPr>
        <p:spPr>
          <a:xfrm>
            <a:off x="2324100" y="5141963"/>
            <a:ext cx="1371600" cy="69426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93F8B431-A159-4B66-B22D-2B466D9C1E60}"/>
              </a:ext>
            </a:extLst>
          </p:cNvPr>
          <p:cNvSpPr/>
          <p:nvPr/>
        </p:nvSpPr>
        <p:spPr>
          <a:xfrm>
            <a:off x="4169664" y="3277280"/>
            <a:ext cx="768096" cy="1087456"/>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A1D77363-B575-4C18-A419-CDD99834E285}"/>
              </a:ext>
            </a:extLst>
          </p:cNvPr>
          <p:cNvSpPr/>
          <p:nvPr/>
        </p:nvSpPr>
        <p:spPr>
          <a:xfrm>
            <a:off x="4236720" y="4706112"/>
            <a:ext cx="701040" cy="774192"/>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232BD1C-FC67-4DFD-8F72-2643640EFBA9}"/>
              </a:ext>
            </a:extLst>
          </p:cNvPr>
          <p:cNvSpPr txBox="1"/>
          <p:nvPr/>
        </p:nvSpPr>
        <p:spPr>
          <a:xfrm>
            <a:off x="239484" y="3336483"/>
            <a:ext cx="1964120" cy="646331"/>
          </a:xfrm>
          <a:prstGeom prst="rect">
            <a:avLst/>
          </a:prstGeom>
          <a:noFill/>
        </p:spPr>
        <p:txBody>
          <a:bodyPr wrap="square" rtlCol="0">
            <a:spAutoFit/>
          </a:bodyPr>
          <a:lstStyle/>
          <a:p>
            <a:pPr algn="ctr"/>
            <a:r>
              <a:rPr lang="en-US"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rPr>
              <a:t>Collect data without invasion</a:t>
            </a:r>
            <a:endParaRPr lang="zh-CN"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440693918"/>
      </p:ext>
    </p:extLst>
  </p:cSld>
  <p:clrMapOvr>
    <a:masterClrMapping/>
  </p:clrMapOvr>
  <mc:AlternateContent xmlns:mc="http://schemas.openxmlformats.org/markup-compatibility/2006">
    <mc:Choice xmlns:p14="http://schemas.microsoft.com/office/powerpoint/2010/main" Requires="p14">
      <p:transition spd="slow" p14:dur="2000" advTm="58980"/>
    </mc:Choice>
    <mc:Fallback>
      <p:transition spd="slow" advTm="5898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11"/>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8"/>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0"/>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8" grpId="1" animBg="1"/>
      <p:bldP spid="9" grpId="0" animBg="1"/>
      <p:bldP spid="10" grpId="0" animBg="1"/>
      <p:bldP spid="10" grpId="1" animBg="1"/>
      <p:bldP spid="11" grpId="0" animBg="1"/>
      <p:bldP spid="11"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BFB0373A-DE62-423E-9A7F-12F2E40A9152}"/>
              </a:ext>
            </a:extLst>
          </p:cNvPr>
          <p:cNvSpPr>
            <a:spLocks noGrp="1"/>
          </p:cNvSpPr>
          <p:nvPr>
            <p:ph type="sldNum" sz="quarter" idx="12"/>
          </p:nvPr>
        </p:nvSpPr>
        <p:spPr/>
        <p:txBody>
          <a:bodyPr/>
          <a:lstStyle/>
          <a:p>
            <a:fld id="{48F63A3B-78C7-47BE-AE5E-E10140E04643}" type="slidenum">
              <a:rPr lang="en-US" smtClean="0"/>
              <a:pPr/>
              <a:t>9</a:t>
            </a:fld>
            <a:endParaRPr lang="en-US" dirty="0"/>
          </a:p>
        </p:txBody>
      </p:sp>
      <p:sp>
        <p:nvSpPr>
          <p:cNvPr id="3" name="内容占位符 2">
            <a:extLst>
              <a:ext uri="{FF2B5EF4-FFF2-40B4-BE49-F238E27FC236}">
                <a16:creationId xmlns:a16="http://schemas.microsoft.com/office/drawing/2014/main" id="{88E3F3A2-5EDF-449B-8FF4-9A37C3E24DA1}"/>
              </a:ext>
            </a:extLst>
          </p:cNvPr>
          <p:cNvSpPr>
            <a:spLocks noGrp="1"/>
          </p:cNvSpPr>
          <p:nvPr>
            <p:ph idx="1"/>
          </p:nvPr>
        </p:nvSpPr>
        <p:spPr/>
        <p:txBody>
          <a:bodyPr/>
          <a:lstStyle/>
          <a:p>
            <a:r>
              <a:rPr lang="en-US" altLang="zh-CN" dirty="0">
                <a:ea typeface="微软雅黑" panose="020B0503020204020204" pitchFamily="34" charset="-122"/>
              </a:rPr>
              <a:t>Real Time Drift Detection</a:t>
            </a:r>
          </a:p>
        </p:txBody>
      </p:sp>
      <p:sp>
        <p:nvSpPr>
          <p:cNvPr id="4" name="标题 3">
            <a:extLst>
              <a:ext uri="{FF2B5EF4-FFF2-40B4-BE49-F238E27FC236}">
                <a16:creationId xmlns:a16="http://schemas.microsoft.com/office/drawing/2014/main" id="{C452C493-46BC-46D8-84DB-3F512161B7E7}"/>
              </a:ext>
            </a:extLst>
          </p:cNvPr>
          <p:cNvSpPr>
            <a:spLocks noGrp="1"/>
          </p:cNvSpPr>
          <p:nvPr>
            <p:ph type="title"/>
          </p:nvPr>
        </p:nvSpPr>
        <p:spPr/>
        <p:txBody>
          <a:bodyPr/>
          <a:lstStyle/>
          <a:p>
            <a:r>
              <a:rPr lang="en-US" altLang="zh-CN" dirty="0">
                <a:ea typeface="微软雅黑" panose="020B0503020204020204" pitchFamily="34" charset="-122"/>
              </a:rPr>
              <a:t>Overview design</a:t>
            </a:r>
            <a:endParaRPr lang="zh-CN" altLang="en-US" dirty="0"/>
          </a:p>
        </p:txBody>
      </p:sp>
      <p:pic>
        <p:nvPicPr>
          <p:cNvPr id="16" name="图片 15">
            <a:extLst>
              <a:ext uri="{FF2B5EF4-FFF2-40B4-BE49-F238E27FC236}">
                <a16:creationId xmlns:a16="http://schemas.microsoft.com/office/drawing/2014/main" id="{12D7F30B-260C-4AB4-9859-0FD87B6D748C}"/>
              </a:ext>
            </a:extLst>
          </p:cNvPr>
          <p:cNvPicPr>
            <a:picLocks noChangeAspect="1"/>
          </p:cNvPicPr>
          <p:nvPr/>
        </p:nvPicPr>
        <p:blipFill>
          <a:blip r:embed="rId4"/>
          <a:stretch>
            <a:fillRect/>
          </a:stretch>
        </p:blipFill>
        <p:spPr>
          <a:xfrm>
            <a:off x="1604889" y="1963451"/>
            <a:ext cx="8982222" cy="4392898"/>
          </a:xfrm>
          <a:prstGeom prst="rect">
            <a:avLst/>
          </a:prstGeom>
        </p:spPr>
      </p:pic>
      <p:sp>
        <p:nvSpPr>
          <p:cNvPr id="6" name="矩形 5">
            <a:extLst>
              <a:ext uri="{FF2B5EF4-FFF2-40B4-BE49-F238E27FC236}">
                <a16:creationId xmlns:a16="http://schemas.microsoft.com/office/drawing/2014/main" id="{902AAD89-1E84-42D6-99A3-0717E570E325}"/>
              </a:ext>
            </a:extLst>
          </p:cNvPr>
          <p:cNvSpPr/>
          <p:nvPr/>
        </p:nvSpPr>
        <p:spPr>
          <a:xfrm>
            <a:off x="5218176" y="2364447"/>
            <a:ext cx="1729259" cy="1969809"/>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CA47E024-B7E4-4349-BB3E-CF179700F8DB}"/>
              </a:ext>
            </a:extLst>
          </p:cNvPr>
          <p:cNvSpPr/>
          <p:nvPr/>
        </p:nvSpPr>
        <p:spPr>
          <a:xfrm>
            <a:off x="7022593" y="2364447"/>
            <a:ext cx="1773936" cy="1969809"/>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7854C795-6FBD-4214-A57A-4CF28BB0645F}"/>
              </a:ext>
            </a:extLst>
          </p:cNvPr>
          <p:cNvSpPr/>
          <p:nvPr/>
        </p:nvSpPr>
        <p:spPr>
          <a:xfrm>
            <a:off x="5114544" y="5283200"/>
            <a:ext cx="2121408" cy="684784"/>
          </a:xfrm>
          <a:prstGeom prst="rect">
            <a:avLst/>
          </a:prstGeom>
          <a:noFill/>
          <a:ln w="28575">
            <a:solidFill>
              <a:srgbClr val="F40C0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BC771A5A-5404-412E-BAEF-41AC817C0485}"/>
              </a:ext>
            </a:extLst>
          </p:cNvPr>
          <p:cNvSpPr txBox="1"/>
          <p:nvPr/>
        </p:nvSpPr>
        <p:spPr>
          <a:xfrm>
            <a:off x="5766763" y="1317120"/>
            <a:ext cx="2644140" cy="646331"/>
          </a:xfrm>
          <a:prstGeom prst="rect">
            <a:avLst/>
          </a:prstGeom>
          <a:noFill/>
        </p:spPr>
        <p:txBody>
          <a:bodyPr wrap="square" rtlCol="0">
            <a:spAutoFit/>
          </a:bodyPr>
          <a:lstStyle/>
          <a:p>
            <a:pPr algn="ctr"/>
            <a:r>
              <a:rPr lang="en-US"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rPr>
              <a:t>Apply deep learning drift detection algorithm</a:t>
            </a:r>
            <a:endParaRPr lang="zh-CN" altLang="zh-CN" sz="1800" b="1" kern="100" dirty="0">
              <a:solidFill>
                <a:srgbClr val="FF0000"/>
              </a:solidFill>
              <a:effectLst/>
              <a:latin typeface="Times New Roman" panose="02020603050405020304" pitchFamily="18" charset="0"/>
              <a:ea typeface="等线"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4223204700"/>
      </p:ext>
    </p:extLst>
  </p:cSld>
  <p:clrMapOvr>
    <a:masterClrMapping/>
  </p:clrMapOvr>
  <mc:AlternateContent xmlns:mc="http://schemas.openxmlformats.org/markup-compatibility/2006">
    <mc:Choice xmlns:p14="http://schemas.microsoft.com/office/powerpoint/2010/main" Requires="p14">
      <p:transition spd="slow" p14:dur="2000" advTm="95063"/>
    </mc:Choice>
    <mc:Fallback>
      <p:transition spd="slow" advTm="9506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1" animBg="1"/>
      <p:bldP spid="1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mNlNzY1NWEwYWU2NTEwNzUwOWIyYjM0YmJmYTAwMmYifQ=="/>
</p:tagLst>
</file>

<file path=ppt/tags/tag2.xml><?xml version="1.0" encoding="utf-8"?>
<p:tagLst xmlns:a="http://schemas.openxmlformats.org/drawingml/2006/main" xmlns:r="http://schemas.openxmlformats.org/officeDocument/2006/relationships" xmlns:p="http://schemas.openxmlformats.org/presentationml/2006/main">
  <p:tag name="TIMING" val="|51.1"/>
</p:tagLst>
</file>

<file path=ppt/tags/tag3.xml><?xml version="1.0" encoding="utf-8"?>
<p:tagLst xmlns:a="http://schemas.openxmlformats.org/drawingml/2006/main" xmlns:r="http://schemas.openxmlformats.org/officeDocument/2006/relationships" xmlns:p="http://schemas.openxmlformats.org/presentationml/2006/main">
  <p:tag name="TIMING" val="|39.5|7|11.6"/>
</p:tagLst>
</file>

<file path=ppt/tags/tag4.xml><?xml version="1.0" encoding="utf-8"?>
<p:tagLst xmlns:a="http://schemas.openxmlformats.org/drawingml/2006/main" xmlns:r="http://schemas.openxmlformats.org/officeDocument/2006/relationships" xmlns:p="http://schemas.openxmlformats.org/presentationml/2006/main">
  <p:tag name="TIMING" val="|29.3|34"/>
</p:tagLst>
</file>

<file path=ppt/tags/tag5.xml><?xml version="1.0" encoding="utf-8"?>
<p:tagLst xmlns:a="http://schemas.openxmlformats.org/drawingml/2006/main" xmlns:r="http://schemas.openxmlformats.org/officeDocument/2006/relationships" xmlns:p="http://schemas.openxmlformats.org/presentationml/2006/main">
  <p:tag name="TIMING" val="|9.8|2.4"/>
</p:tagLst>
</file>

<file path=ppt/tags/tag6.xml><?xml version="1.0" encoding="utf-8"?>
<p:tagLst xmlns:a="http://schemas.openxmlformats.org/drawingml/2006/main" xmlns:r="http://schemas.openxmlformats.org/officeDocument/2006/relationships" xmlns:p="http://schemas.openxmlformats.org/presentationml/2006/main">
  <p:tag name="TIMING" val="|7.4|6.9"/>
</p:tagLst>
</file>

<file path=ppt/tags/tag7.xml><?xml version="1.0" encoding="utf-8"?>
<p:tagLst xmlns:a="http://schemas.openxmlformats.org/drawingml/2006/main" xmlns:r="http://schemas.openxmlformats.org/officeDocument/2006/relationships" xmlns:p="http://schemas.openxmlformats.org/presentationml/2006/main">
  <p:tag name="TIMING" val="|1.8|0.9|0.1"/>
</p:tagLst>
</file>

<file path=ppt/theme/theme1.xml><?xml version="1.0" encoding="utf-8"?>
<a:theme xmlns:a="http://schemas.openxmlformats.org/drawingml/2006/main" name="LC.BRev.FY97">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14858</TotalTime>
  <Words>1298</Words>
  <Application>Microsoft Office PowerPoint</Application>
  <PresentationFormat>宽屏</PresentationFormat>
  <Paragraphs>141</Paragraphs>
  <Slides>20</Slides>
  <Notes>20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等线</vt:lpstr>
      <vt:lpstr>微软雅黑</vt:lpstr>
      <vt:lpstr>Arial</vt:lpstr>
      <vt:lpstr>Calibri</vt:lpstr>
      <vt:lpstr>Calibri Light</vt:lpstr>
      <vt:lpstr>Times New Roman</vt:lpstr>
      <vt:lpstr>Wingdings</vt:lpstr>
      <vt:lpstr>LC.BRev.FY97</vt:lpstr>
      <vt:lpstr>PowerPoint 演示文稿</vt:lpstr>
      <vt:lpstr>Background</vt:lpstr>
      <vt:lpstr>Background</vt:lpstr>
      <vt:lpstr>Background</vt:lpstr>
      <vt:lpstr>Background</vt:lpstr>
      <vt:lpstr>Background</vt:lpstr>
      <vt:lpstr>Overview design</vt:lpstr>
      <vt:lpstr>Overview design</vt:lpstr>
      <vt:lpstr>Overview design</vt:lpstr>
      <vt:lpstr>Overview design</vt:lpstr>
      <vt:lpstr>Experiment</vt:lpstr>
      <vt:lpstr>Experiment</vt:lpstr>
      <vt:lpstr>Experiment</vt:lpstr>
      <vt:lpstr>Experiment</vt:lpstr>
      <vt:lpstr>Experiment</vt:lpstr>
      <vt:lpstr>Experiment</vt:lpstr>
      <vt:lpstr>Experiment</vt:lpstr>
      <vt:lpstr>Experiment</vt:lpstr>
      <vt:lpstr>Summary</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 li</dc:creator>
  <cp:lastModifiedBy>Hawking Daylight</cp:lastModifiedBy>
  <cp:revision>4296</cp:revision>
  <dcterms:created xsi:type="dcterms:W3CDTF">2017-11-06T09:09:00Z</dcterms:created>
  <dcterms:modified xsi:type="dcterms:W3CDTF">2023-10-22T18:16:33Z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33E7062AEBFC4B3AB37D9670D45F62F3</vt:lpwstr>
  </property>
  <property fmtid="{D5CDD505-2E9C-101B-9397-08002B2CF9AE}" pid="3" name="KSOProductBuildVer">
    <vt:lpwstr>2052-11.1.0.12358</vt:lpwstr>
  </property>
</Properties>
</file>